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2" r:id="rId3"/>
    <p:sldId id="257" r:id="rId4"/>
    <p:sldId id="272" r:id="rId5"/>
    <p:sldId id="276" r:id="rId6"/>
    <p:sldId id="277" r:id="rId7"/>
    <p:sldId id="273" r:id="rId8"/>
    <p:sldId id="278" r:id="rId9"/>
    <p:sldId id="280" r:id="rId10"/>
    <p:sldId id="298" r:id="rId11"/>
    <p:sldId id="264" r:id="rId12"/>
    <p:sldId id="281" r:id="rId13"/>
    <p:sldId id="282" r:id="rId14"/>
    <p:sldId id="283" r:id="rId15"/>
    <p:sldId id="284" r:id="rId16"/>
    <p:sldId id="285" r:id="rId17"/>
    <p:sldId id="286" r:id="rId18"/>
    <p:sldId id="288" r:id="rId19"/>
    <p:sldId id="289" r:id="rId20"/>
    <p:sldId id="290" r:id="rId21"/>
    <p:sldId id="287" r:id="rId22"/>
    <p:sldId id="292" r:id="rId23"/>
    <p:sldId id="299" r:id="rId24"/>
    <p:sldId id="266" r:id="rId25"/>
    <p:sldId id="293" r:id="rId26"/>
    <p:sldId id="294" r:id="rId27"/>
    <p:sldId id="295" r:id="rId28"/>
    <p:sldId id="300" r:id="rId29"/>
    <p:sldId id="302" r:id="rId30"/>
    <p:sldId id="274" r:id="rId31"/>
    <p:sldId id="296" r:id="rId32"/>
    <p:sldId id="297" r:id="rId33"/>
    <p:sldId id="301" r:id="rId34"/>
    <p:sldId id="267" r:id="rId35"/>
    <p:sldId id="268" r:id="rId36"/>
    <p:sldId id="269" r:id="rId37"/>
    <p:sldId id="27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46" autoAdjust="0"/>
    <p:restoredTop sz="94660"/>
  </p:normalViewPr>
  <p:slideViewPr>
    <p:cSldViewPr snapToGrid="0" snapToObjects="1">
      <p:cViewPr>
        <p:scale>
          <a:sx n="76" d="100"/>
          <a:sy n="76" d="100"/>
        </p:scale>
        <p:origin x="-1720" y="-18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36450-F060-E342-A691-543341922551}" type="datetimeFigureOut">
              <a:rPr lang="en-US" smtClean="0"/>
              <a:t>21/08/2015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57B79-BEED-D448-BB1E-09DAC60AB96C}" type="slidenum">
              <a:rPr lang="en-US" smtClean="0"/>
              <a:t>‹#›</a:t>
            </a:fld>
            <a:endParaRPr lang="en-US"/>
          </a:p>
        </p:txBody>
      </p:sp>
    </p:spTree>
    <p:extLst>
      <p:ext uri="{BB962C8B-B14F-4D97-AF65-F5344CB8AC3E}">
        <p14:creationId xmlns:p14="http://schemas.microsoft.com/office/powerpoint/2010/main" val="1601212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2ED795-ADDC-124D-B080-6382DF6ECF71}" type="slidenum">
              <a:rPr lang="en-US"/>
              <a:pPr>
                <a:defRPr/>
              </a:pPr>
              <a:t>5</a:t>
            </a:fld>
            <a:endParaRPr lang="en-US"/>
          </a:p>
        </p:txBody>
      </p:sp>
      <p:sp>
        <p:nvSpPr>
          <p:cNvPr id="175106"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pPr eaLnBrk="1" hangingPunct="1">
              <a:defRPr/>
            </a:pPr>
            <a:r>
              <a:rPr lang="en-GB" dirty="0" smtClean="0">
                <a:cs typeface="+mn-cs"/>
              </a:rPr>
              <a:t>A </a:t>
            </a:r>
            <a:r>
              <a:rPr lang="en-GB" b="1" dirty="0" smtClean="0">
                <a:cs typeface="+mn-cs"/>
              </a:rPr>
              <a:t>Design Brief</a:t>
            </a:r>
            <a:r>
              <a:rPr lang="en-GB" dirty="0" smtClean="0">
                <a:cs typeface="+mn-cs"/>
              </a:rPr>
              <a:t> is set by a client and is the starting point for any designer. Copy your chosen </a:t>
            </a:r>
            <a:r>
              <a:rPr lang="en-GB" b="1" dirty="0" smtClean="0">
                <a:cs typeface="+mn-cs"/>
              </a:rPr>
              <a:t>Design Brief</a:t>
            </a:r>
            <a:r>
              <a:rPr lang="en-GB" dirty="0" smtClean="0">
                <a:cs typeface="+mn-cs"/>
              </a:rPr>
              <a:t> </a:t>
            </a:r>
            <a:r>
              <a:rPr lang="en-GB" b="1" dirty="0" smtClean="0">
                <a:cs typeface="+mn-cs"/>
              </a:rPr>
              <a:t>/ Design Task</a:t>
            </a:r>
            <a:r>
              <a:rPr lang="en-GB" dirty="0" smtClean="0">
                <a:cs typeface="+mn-cs"/>
              </a:rPr>
              <a:t> onto this page.</a:t>
            </a:r>
          </a:p>
          <a:p>
            <a:pPr eaLnBrk="1" hangingPunct="1">
              <a:defRPr/>
            </a:pPr>
            <a:endParaRPr lang="en-GB" dirty="0" smtClean="0">
              <a:cs typeface="+mn-cs"/>
            </a:endParaRPr>
          </a:p>
          <a:p>
            <a:pPr eaLnBrk="1" hangingPunct="1">
              <a:defRPr/>
            </a:pPr>
            <a:r>
              <a:rPr lang="en-GB" dirty="0" smtClean="0">
                <a:cs typeface="+mn-cs"/>
              </a:rPr>
              <a:t>Designing starts with the design brief! Someone gets an idea for a new product. </a:t>
            </a:r>
          </a:p>
          <a:p>
            <a:pPr eaLnBrk="1" hangingPunct="1">
              <a:defRPr/>
            </a:pPr>
            <a:r>
              <a:rPr lang="en-GB" dirty="0" smtClean="0">
                <a:cs typeface="+mn-cs"/>
              </a:rPr>
              <a:t>They decide to </a:t>
            </a:r>
            <a:r>
              <a:rPr lang="en-GB" b="1" u="sng" dirty="0" smtClean="0">
                <a:cs typeface="+mn-cs"/>
              </a:rPr>
              <a:t>employ a designer </a:t>
            </a:r>
            <a:r>
              <a:rPr lang="en-GB" dirty="0" smtClean="0">
                <a:cs typeface="+mn-cs"/>
              </a:rPr>
              <a:t>to work on the idea. </a:t>
            </a:r>
          </a:p>
          <a:p>
            <a:pPr eaLnBrk="1" hangingPunct="1">
              <a:defRPr/>
            </a:pPr>
            <a:r>
              <a:rPr lang="en-GB" dirty="0" smtClean="0">
                <a:cs typeface="+mn-cs"/>
              </a:rPr>
              <a:t>The person who hires the designer is called the </a:t>
            </a:r>
            <a:r>
              <a:rPr lang="en-GB" b="1" u="sng" dirty="0" smtClean="0">
                <a:cs typeface="+mn-cs"/>
              </a:rPr>
              <a:t>client. </a:t>
            </a:r>
          </a:p>
          <a:p>
            <a:pPr eaLnBrk="1" hangingPunct="1">
              <a:defRPr/>
            </a:pPr>
            <a:r>
              <a:rPr lang="en-GB" dirty="0" smtClean="0">
                <a:cs typeface="+mn-cs"/>
              </a:rPr>
              <a:t>The client gives the designer the </a:t>
            </a:r>
            <a:r>
              <a:rPr lang="en-GB" b="1" u="sng" dirty="0" smtClean="0">
                <a:cs typeface="+mn-cs"/>
              </a:rPr>
              <a:t>design brief.</a:t>
            </a:r>
            <a:endParaRPr lang="en-GB" dirty="0" smtClean="0">
              <a:cs typeface="+mn-cs"/>
            </a:endParaRPr>
          </a:p>
          <a:p>
            <a:pPr eaLnBrk="1" hangingPunct="1">
              <a:defRPr/>
            </a:pPr>
            <a:r>
              <a:rPr lang="en-GB" dirty="0" smtClean="0">
                <a:cs typeface="+mn-cs"/>
              </a:rPr>
              <a:t>The design brief is a starting point for the development of the product. </a:t>
            </a:r>
          </a:p>
          <a:p>
            <a:pPr eaLnBrk="1" hangingPunct="1">
              <a:defRPr/>
            </a:pPr>
            <a:r>
              <a:rPr lang="en-GB" dirty="0" smtClean="0">
                <a:cs typeface="+mn-cs"/>
              </a:rPr>
              <a:t>It should include: what kind of product is needed, how the product will be used and who the product is for (the target market)</a:t>
            </a:r>
            <a:endParaRPr lang="en-GB" b="1" u="sng" dirty="0" smtClean="0">
              <a:cs typeface="+mn-cs"/>
            </a:endParaRPr>
          </a:p>
          <a:p>
            <a:pPr eaLnBrk="1" hangingPunct="1">
              <a:defRPr/>
            </a:pPr>
            <a:endParaRPr lang="en-GB" b="1" dirty="0" smtClean="0">
              <a:cs typeface="+mn-cs"/>
            </a:endParaRPr>
          </a:p>
          <a:p>
            <a:pPr eaLnBrk="1" hangingPunct="1">
              <a:defRPr/>
            </a:pPr>
            <a:r>
              <a:rPr lang="en-GB" b="1" dirty="0" smtClean="0">
                <a:cs typeface="+mn-cs"/>
              </a:rPr>
              <a:t>Task Analysis</a:t>
            </a:r>
          </a:p>
          <a:p>
            <a:pPr eaLnBrk="1" hangingPunct="1">
              <a:defRPr/>
            </a:pPr>
            <a:r>
              <a:rPr lang="en-GB" dirty="0" smtClean="0">
                <a:cs typeface="+mn-cs"/>
              </a:rPr>
              <a:t>Once designers have received the Design Brief, they need to work out what needs to be done to respond to the particular brief. </a:t>
            </a:r>
          </a:p>
          <a:p>
            <a:pPr eaLnBrk="1" hangingPunct="1">
              <a:defRPr/>
            </a:pPr>
            <a:r>
              <a:rPr lang="en-GB" dirty="0" smtClean="0">
                <a:cs typeface="+mn-cs"/>
              </a:rPr>
              <a:t>This is called the </a:t>
            </a:r>
            <a:r>
              <a:rPr lang="en-GB" b="1" dirty="0" smtClean="0">
                <a:cs typeface="+mn-cs"/>
              </a:rPr>
              <a:t>Task Analysis</a:t>
            </a:r>
            <a:r>
              <a:rPr lang="en-GB" dirty="0" smtClean="0">
                <a:cs typeface="+mn-cs"/>
              </a:rPr>
              <a:t>. Complete a detailed mind map </a:t>
            </a:r>
          </a:p>
          <a:p>
            <a:pPr eaLnBrk="1" hangingPunct="1">
              <a:defRPr/>
            </a:pPr>
            <a:r>
              <a:rPr lang="en-GB" b="1" dirty="0" smtClean="0">
                <a:cs typeface="+mn-cs"/>
              </a:rPr>
              <a:t>Important Features </a:t>
            </a:r>
            <a:r>
              <a:rPr lang="en-GB" dirty="0" smtClean="0">
                <a:cs typeface="+mn-cs"/>
              </a:rPr>
              <a:t>Highlight the keywords that you think are important in the context and design brief. Write a sentence about each word to explain why you think it is important. </a:t>
            </a:r>
          </a:p>
          <a:p>
            <a:pPr eaLnBrk="1" hangingPunct="1">
              <a:defRPr/>
            </a:pPr>
            <a:endParaRPr lang="en-GB" dirty="0" smtClean="0">
              <a:cs typeface="+mn-cs"/>
            </a:endParaRPr>
          </a:p>
          <a:p>
            <a:pPr eaLnBrk="1" hangingPunct="1">
              <a:defRPr/>
            </a:pPr>
            <a:r>
              <a:rPr lang="en-GB" b="1" dirty="0" smtClean="0">
                <a:cs typeface="+mn-cs"/>
              </a:rPr>
              <a:t>Conclusion</a:t>
            </a:r>
          </a:p>
          <a:p>
            <a:pPr eaLnBrk="1" hangingPunct="1">
              <a:defRPr/>
            </a:pPr>
            <a:r>
              <a:rPr lang="en-GB" dirty="0" smtClean="0">
                <a:cs typeface="+mn-cs"/>
              </a:rPr>
              <a:t>Write 3 bullet points that you will focus on for your research.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255271-43BC-1B46-AA82-AFDDB697DED1}" type="slidenum">
              <a:rPr lang="en-US"/>
              <a:pPr>
                <a:defRPr/>
              </a:pPr>
              <a:t>18</a:t>
            </a:fld>
            <a:endParaRPr lang="en-US"/>
          </a:p>
        </p:txBody>
      </p:sp>
      <p:sp>
        <p:nvSpPr>
          <p:cNvPr id="216066"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p:txBody>
          <a:bodyPr/>
          <a:lstStyle/>
          <a:p>
            <a:pPr eaLnBrk="1" hangingPunct="1">
              <a:defRPr/>
            </a:pPr>
            <a:r>
              <a:rPr lang="en-GB" dirty="0" smtClean="0">
                <a:cs typeface="+mn-cs"/>
              </a:rPr>
              <a:t>Look back at your mood board and the </a:t>
            </a:r>
            <a:r>
              <a:rPr lang="en-GB" b="1" dirty="0" smtClean="0">
                <a:cs typeface="+mn-cs"/>
              </a:rPr>
              <a:t>colours</a:t>
            </a:r>
            <a:r>
              <a:rPr lang="en-GB" dirty="0" smtClean="0">
                <a:cs typeface="+mn-cs"/>
              </a:rPr>
              <a:t> on it to guide your thinking.  You might want to gather colour palette cards, try different colour ways, using software packages on the computer, or experiment with paint. Evaluate your colour choice; ask others what they think. </a:t>
            </a:r>
          </a:p>
          <a:p>
            <a:pPr eaLnBrk="1" hangingPunct="1">
              <a:defRPr/>
            </a:pPr>
            <a:endParaRPr lang="en-GB" dirty="0" smtClean="0">
              <a:cs typeface="+mn-cs"/>
            </a:endParaRPr>
          </a:p>
          <a:p>
            <a:pPr eaLnBrk="1" hangingPunct="1">
              <a:defRPr/>
            </a:pPr>
            <a:r>
              <a:rPr lang="en-GB" dirty="0" smtClean="0">
                <a:cs typeface="+mn-cs"/>
              </a:rPr>
              <a:t>Look back at your mood board and design ideas for design features and inspiration you’ve included.  Produce small samples to see to work out the best decorative techniques to use for your design idea and test it on fabrics you are likely to use! </a:t>
            </a:r>
            <a:r>
              <a:rPr lang="en-GB" b="1" dirty="0" smtClean="0">
                <a:cs typeface="+mn-cs"/>
              </a:rPr>
              <a:t>Evaluate</a:t>
            </a:r>
            <a:r>
              <a:rPr lang="en-GB" dirty="0" smtClean="0">
                <a:cs typeface="+mn-cs"/>
              </a:rPr>
              <a:t> each technique, </a:t>
            </a:r>
            <a:r>
              <a:rPr lang="en-GB" b="1" dirty="0" smtClean="0">
                <a:cs typeface="+mn-cs"/>
              </a:rPr>
              <a:t>explaining</a:t>
            </a:r>
            <a:r>
              <a:rPr lang="en-GB" dirty="0" smtClean="0">
                <a:cs typeface="+mn-cs"/>
              </a:rPr>
              <a:t> what the process has involved, what the </a:t>
            </a:r>
            <a:r>
              <a:rPr lang="en-GB" b="1" dirty="0" smtClean="0">
                <a:cs typeface="+mn-cs"/>
              </a:rPr>
              <a:t>results</a:t>
            </a:r>
            <a:r>
              <a:rPr lang="en-GB" dirty="0" smtClean="0">
                <a:cs typeface="+mn-cs"/>
              </a:rPr>
              <a:t> are like and if and where your will </a:t>
            </a:r>
            <a:r>
              <a:rPr lang="en-GB" b="1" dirty="0" smtClean="0">
                <a:cs typeface="+mn-cs"/>
              </a:rPr>
              <a:t>use </a:t>
            </a:r>
            <a:r>
              <a:rPr lang="en-GB" dirty="0" smtClean="0">
                <a:cs typeface="+mn-cs"/>
              </a:rPr>
              <a:t>it on your own 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55A074-5E0D-CC46-80C1-FF9468CB7362}" type="slidenum">
              <a:rPr lang="en-US"/>
              <a:pPr>
                <a:defRPr/>
              </a:pPr>
              <a:t>19</a:t>
            </a:fld>
            <a:endParaRPr lang="en-US"/>
          </a:p>
        </p:txBody>
      </p:sp>
      <p:sp>
        <p:nvSpPr>
          <p:cNvPr id="233474"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r>
              <a:rPr lang="en-GB" dirty="0" smtClean="0">
                <a:cs typeface="+mn-cs"/>
              </a:rPr>
              <a:t>It is important that you trial certain construction techniques to ensure the best methods for construction are used to create a high quality product. </a:t>
            </a:r>
            <a:endParaRPr lang="en-US" b="1"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45CE20-912B-084E-A39D-A12C08B93E08}" type="slidenum">
              <a:rPr lang="en-US"/>
              <a:pPr>
                <a:defRPr/>
              </a:pPr>
              <a:t>20</a:t>
            </a:fld>
            <a:endParaRPr lang="en-US"/>
          </a:p>
        </p:txBody>
      </p:sp>
      <p:sp>
        <p:nvSpPr>
          <p:cNvPr id="229378"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pPr eaLnBrk="1" hangingPunct="1">
              <a:defRPr/>
            </a:pPr>
            <a:r>
              <a:rPr lang="en-GB" dirty="0" smtClean="0">
                <a:cs typeface="+mn-cs"/>
              </a:rPr>
              <a:t>You must choose the most suitable materials and components for your product.  Carry out some further research and tests so that you can make informed choices.  </a:t>
            </a:r>
          </a:p>
          <a:p>
            <a:pPr eaLnBrk="1" hangingPunct="1">
              <a:defRPr/>
            </a:pPr>
            <a:r>
              <a:rPr lang="en-GB" dirty="0" smtClean="0">
                <a:cs typeface="+mn-cs"/>
              </a:rPr>
              <a:t>Public opinion, costing, sustainability and after care are important issues to consider at this stage.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823720-6379-2C42-AE53-EFE18840B33B}" type="slidenum">
              <a:rPr lang="en-US"/>
              <a:pPr>
                <a:defRPr/>
              </a:pPr>
              <a:t>22</a:t>
            </a:fld>
            <a:endParaRPr lang="en-US"/>
          </a:p>
        </p:txBody>
      </p:sp>
      <p:sp>
        <p:nvSpPr>
          <p:cNvPr id="235522"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pPr eaLnBrk="1" hangingPunct="1">
              <a:defRPr/>
            </a:pPr>
            <a:r>
              <a:rPr lang="en-GB" dirty="0" smtClean="0">
                <a:cs typeface="+mn-cs"/>
              </a:rPr>
              <a:t>Sustainable refers to products that have been designed to have a lesser impact on the environment and improve the working conditions and economic security of those making the product.  Responsible designers modify their ideas to ensure sustainability issues are taken into consideration when making decisions about </a:t>
            </a:r>
            <a:r>
              <a:rPr lang="en-GB" b="1" dirty="0" smtClean="0">
                <a:cs typeface="+mn-cs"/>
              </a:rPr>
              <a:t>choice of materials</a:t>
            </a:r>
            <a:r>
              <a:rPr lang="en-GB" dirty="0" smtClean="0">
                <a:cs typeface="+mn-cs"/>
              </a:rPr>
              <a:t> and </a:t>
            </a:r>
            <a:r>
              <a:rPr lang="en-GB" b="1" dirty="0" smtClean="0">
                <a:cs typeface="+mn-cs"/>
              </a:rPr>
              <a:t>methods of manufacture.  </a:t>
            </a:r>
          </a:p>
          <a:p>
            <a:pPr eaLnBrk="1" hangingPunct="1">
              <a:defRPr/>
            </a:pPr>
            <a:r>
              <a:rPr lang="en-GB" b="1" dirty="0" smtClean="0">
                <a:cs typeface="+mn-cs"/>
              </a:rPr>
              <a:t>Design Thinking; Sourcing and selecting material and components; Recycled components used; Product Lifecycle; After care; Mass Manufacturing in factories; Location of manufacturing; </a:t>
            </a:r>
            <a:r>
              <a:rPr lang="en-GB" b="1" dirty="0" err="1" smtClean="0">
                <a:cs typeface="+mn-cs"/>
              </a:rPr>
              <a:t>Fairtrade</a:t>
            </a:r>
            <a:r>
              <a:rPr lang="en-GB" b="1" dirty="0" smtClean="0">
                <a:cs typeface="+mn-cs"/>
              </a:rPr>
              <a:t>; Labelling</a:t>
            </a:r>
            <a:endParaRPr lang="en-US" b="1" dirty="0" smtClean="0">
              <a:cs typeface="+mn-cs"/>
            </a:endParaRPr>
          </a:p>
          <a:p>
            <a:pPr eaLnBrk="1" hangingPunct="1">
              <a:defRPr/>
            </a:pPr>
            <a:endParaRPr lang="en-GB" dirty="0" smtClean="0">
              <a:cs typeface="+mn-cs"/>
            </a:endParaRPr>
          </a:p>
          <a:p>
            <a:pPr eaLnBrk="1" hangingPunct="1">
              <a:defRPr/>
            </a:pPr>
            <a:r>
              <a:rPr lang="en-GB" dirty="0" smtClean="0">
                <a:cs typeface="+mn-cs"/>
              </a:rPr>
              <a:t>Social, moral, ethical, cultural and safety issues are of concern to both manufacturing companies, their employees and consumers buying their products. Relate it to your own product.  </a:t>
            </a: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F21454-2C58-E741-8CF0-DD661D74C301}" type="slidenum">
              <a:rPr lang="en-US"/>
              <a:pPr>
                <a:defRPr/>
              </a:pPr>
              <a:t>25</a:t>
            </a:fld>
            <a:endParaRPr lang="en-US"/>
          </a:p>
        </p:txBody>
      </p:sp>
      <p:sp>
        <p:nvSpPr>
          <p:cNvPr id="239618"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pPr eaLnBrk="1" hangingPunct="1">
              <a:defRPr/>
            </a:pPr>
            <a:r>
              <a:rPr lang="en-GB" b="1" dirty="0" smtClean="0">
                <a:cs typeface="+mn-cs"/>
              </a:rPr>
              <a:t>Manufacturing Specifications</a:t>
            </a:r>
            <a:r>
              <a:rPr lang="en-GB" dirty="0" smtClean="0">
                <a:cs typeface="+mn-cs"/>
              </a:rPr>
              <a:t> are used in the industry to show details of the design in the form of a working drawing; suitable materials to use; to describe the stages of manufacture in the form of a flow chart; to specify materials &amp; components needed to make the product.  It also includes important information about health and safety and construction techniques. If the product is to be made repeatedly, it ensures each product is identical and made to a set standard.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50B346-814B-A140-A37F-F02712745833}" type="slidenum">
              <a:rPr lang="en-US"/>
              <a:pPr>
                <a:defRPr/>
              </a:pPr>
              <a:t>26</a:t>
            </a:fld>
            <a:endParaRPr lang="en-US"/>
          </a:p>
        </p:txBody>
      </p:sp>
      <p:sp>
        <p:nvSpPr>
          <p:cNvPr id="244738"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44739" name="Rectangle 3"/>
          <p:cNvSpPr>
            <a:spLocks noGrp="1" noChangeArrowheads="1"/>
          </p:cNvSpPr>
          <p:nvPr>
            <p:ph type="body" idx="1"/>
          </p:nvPr>
        </p:nvSpPr>
        <p:spPr/>
        <p:txBody>
          <a:bodyPr/>
          <a:lstStyle/>
          <a:p>
            <a:pPr eaLnBrk="1" hangingPunct="1">
              <a:defRPr/>
            </a:pPr>
            <a:r>
              <a:rPr lang="en-GB" b="1" dirty="0" smtClean="0">
                <a:cs typeface="+mn-cs"/>
              </a:rPr>
              <a:t>Production Records</a:t>
            </a:r>
            <a:r>
              <a:rPr lang="en-GB" dirty="0" smtClean="0">
                <a:cs typeface="+mn-cs"/>
              </a:rPr>
              <a:t> are helpful for designers in evaluating their work, writing up manufacturing specifications for new designs and to suggest modifications. Keep a record of the practical work you carry out every lesson and complete the chart on the slide above.</a:t>
            </a:r>
          </a:p>
          <a:p>
            <a:pPr eaLnBrk="1" hangingPunct="1">
              <a:defRPr/>
            </a:pPr>
            <a:r>
              <a:rPr lang="en-GB" dirty="0" smtClean="0">
                <a:cs typeface="+mn-cs"/>
              </a:rPr>
              <a:t>to help you complete the last two columns in the chart on </a:t>
            </a:r>
            <a:r>
              <a:rPr lang="en-GB" b="1" dirty="0" smtClean="0">
                <a:cs typeface="+mn-cs"/>
              </a:rPr>
              <a:t>Quality control and Risk Assessments </a:t>
            </a:r>
            <a:r>
              <a:rPr lang="en-GB" dirty="0" smtClean="0">
                <a:cs typeface="+mn-cs"/>
              </a:rPr>
              <a:t>in the industry</a:t>
            </a:r>
            <a:r>
              <a:rPr lang="en-GB" b="1" dirty="0" smtClean="0">
                <a:cs typeface="+mn-cs"/>
              </a:rPr>
              <a:t>.</a:t>
            </a:r>
          </a:p>
          <a:p>
            <a:pPr eaLnBrk="1" hangingPunct="1">
              <a:defRPr/>
            </a:pPr>
            <a:endParaRPr lang="en-GB" b="1"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83922D-AB09-EC41-8E54-22BCC9B51147}" type="slidenum">
              <a:rPr lang="en-US"/>
              <a:pPr>
                <a:defRPr/>
              </a:pPr>
              <a:t>27</a:t>
            </a:fld>
            <a:endParaRPr lang="en-US"/>
          </a:p>
        </p:txBody>
      </p:sp>
      <p:sp>
        <p:nvSpPr>
          <p:cNvPr id="263170"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p:txBody>
          <a:bodyPr/>
          <a:lstStyle/>
          <a:p>
            <a:pPr eaLnBrk="1" hangingPunct="1">
              <a:defRPr/>
            </a:pPr>
            <a:r>
              <a:rPr lang="en-GB" smtClean="0">
                <a:cs typeface="+mn-cs"/>
              </a:rPr>
              <a:t>This will give the examiner a visual idea of both processes as well as Quality Control procedures you’ve applied throughout.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A6D46-14D8-BD47-9A01-EBC85F54E9B0}" type="slidenum">
              <a:rPr lang="en-US"/>
              <a:pPr>
                <a:defRPr/>
              </a:pPr>
              <a:t>31</a:t>
            </a:fld>
            <a:endParaRPr lang="en-US"/>
          </a:p>
        </p:txBody>
      </p:sp>
      <p:sp>
        <p:nvSpPr>
          <p:cNvPr id="246786"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46787" name="Rectangle 3"/>
          <p:cNvSpPr>
            <a:spLocks noGrp="1" noChangeArrowheads="1"/>
          </p:cNvSpPr>
          <p:nvPr>
            <p:ph type="body" idx="1"/>
          </p:nvPr>
        </p:nvSpPr>
        <p:spPr/>
        <p:txBody>
          <a:bodyPr/>
          <a:lstStyle/>
          <a:p>
            <a:pPr marL="228600" indent="-228600" eaLnBrk="1" hangingPunct="1">
              <a:defRPr/>
            </a:pPr>
            <a:r>
              <a:rPr lang="en-GB" b="1" dirty="0" smtClean="0">
                <a:cs typeface="+mn-cs"/>
              </a:rPr>
              <a:t>Testing and Evaluation</a:t>
            </a:r>
            <a:r>
              <a:rPr lang="en-GB" dirty="0" smtClean="0">
                <a:cs typeface="+mn-cs"/>
              </a:rPr>
              <a:t> of new products are vital. </a:t>
            </a:r>
          </a:p>
          <a:p>
            <a:pPr marL="228600" indent="-228600" eaLnBrk="1" hangingPunct="1">
              <a:defRPr/>
            </a:pPr>
            <a:r>
              <a:rPr lang="en-GB" dirty="0" smtClean="0">
                <a:cs typeface="+mn-cs"/>
              </a:rPr>
              <a:t>1. Comparing your product with a similar commercial product</a:t>
            </a:r>
          </a:p>
          <a:p>
            <a:pPr marL="228600" indent="-228600" eaLnBrk="1" hangingPunct="1">
              <a:buFontTx/>
              <a:buAutoNum type="arabicPeriod" startAt="2"/>
              <a:defRPr/>
            </a:pPr>
            <a:r>
              <a:rPr lang="en-GB" dirty="0" smtClean="0">
                <a:cs typeface="+mn-cs"/>
              </a:rPr>
              <a:t>Getting Public Opinions about your product.</a:t>
            </a:r>
          </a:p>
          <a:p>
            <a:pPr marL="228600" indent="-228600" eaLnBrk="1" hangingPunct="1">
              <a:buFontTx/>
              <a:buAutoNum type="arabicPeriod" startAt="2"/>
              <a:defRPr/>
            </a:pPr>
            <a:r>
              <a:rPr lang="en-GB" dirty="0" smtClean="0">
                <a:cs typeface="+mn-cs"/>
              </a:rPr>
              <a:t>Modelling /Testing the product in the environment you will use it.</a:t>
            </a: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CD06FF-963D-AE4F-AB90-6120A2968DF1}" type="slidenum">
              <a:rPr lang="en-US"/>
              <a:pPr>
                <a:defRPr/>
              </a:pPr>
              <a:t>32</a:t>
            </a:fld>
            <a:endParaRPr lang="en-US"/>
          </a:p>
        </p:txBody>
      </p:sp>
      <p:sp>
        <p:nvSpPr>
          <p:cNvPr id="197634"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pPr marL="228600" indent="-228600" eaLnBrk="1" hangingPunct="1">
              <a:defRPr/>
            </a:pPr>
            <a:r>
              <a:rPr lang="en-GB" b="1" dirty="0" smtClean="0">
                <a:cs typeface="+mn-cs"/>
              </a:rPr>
              <a:t>Testing and Evaluation</a:t>
            </a:r>
            <a:r>
              <a:rPr lang="en-GB" dirty="0" smtClean="0">
                <a:cs typeface="+mn-cs"/>
              </a:rPr>
              <a:t> of new products are vital. </a:t>
            </a:r>
          </a:p>
          <a:p>
            <a:pPr marL="228600" indent="-228600" eaLnBrk="1" hangingPunct="1">
              <a:buFontTx/>
              <a:buAutoNum type="arabicPeriod"/>
              <a:defRPr/>
            </a:pPr>
            <a:r>
              <a:rPr lang="en-GB" dirty="0" smtClean="0">
                <a:cs typeface="+mn-cs"/>
              </a:rPr>
              <a:t>Testing against the Design Specification</a:t>
            </a:r>
          </a:p>
          <a:p>
            <a:pPr marL="228600" indent="-228600" eaLnBrk="1" hangingPunct="1">
              <a:defRPr/>
            </a:pPr>
            <a:r>
              <a:rPr lang="en-GB" dirty="0" smtClean="0">
                <a:cs typeface="+mn-cs"/>
              </a:rPr>
              <a:t>2. Writing a full Manufacturing Report and conclude on all your test results.  This should also include suggestions for </a:t>
            </a:r>
            <a:r>
              <a:rPr lang="en-GB" b="1" dirty="0" smtClean="0">
                <a:cs typeface="+mn-cs"/>
              </a:rPr>
              <a:t>modifications</a:t>
            </a:r>
            <a:r>
              <a:rPr lang="en-GB" dirty="0" smtClean="0">
                <a:cs typeface="+mn-cs"/>
              </a:rPr>
              <a:t> to improve the quality of the product as well as modifications to make it suitable for </a:t>
            </a:r>
            <a:r>
              <a:rPr lang="en-GB" b="1" dirty="0" smtClean="0">
                <a:cs typeface="+mn-cs"/>
              </a:rPr>
              <a:t>commercial production</a:t>
            </a:r>
            <a:r>
              <a:rPr lang="en-GB" dirty="0" smtClean="0">
                <a:cs typeface="+mn-cs"/>
              </a:rPr>
              <a:t>.</a:t>
            </a:r>
          </a:p>
          <a:p>
            <a:pPr marL="228600" indent="-228600" eaLnBrk="1" hangingPunct="1">
              <a:defRPr/>
            </a:pPr>
            <a:endParaRPr lang="en-US" b="1"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399AFC-0AE4-3E48-87E8-EDCB5805ADD8}" type="slidenum">
              <a:rPr lang="en-US"/>
              <a:pPr>
                <a:defRPr/>
              </a:pPr>
              <a:t>6</a:t>
            </a:fld>
            <a:endParaRPr lang="en-US"/>
          </a:p>
        </p:txBody>
      </p:sp>
      <p:sp>
        <p:nvSpPr>
          <p:cNvPr id="202754"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p:txBody>
          <a:bodyPr/>
          <a:lstStyle/>
          <a:p>
            <a:pPr eaLnBrk="1" hangingPunct="1">
              <a:defRPr/>
            </a:pPr>
            <a:r>
              <a:rPr lang="en-GB" dirty="0" smtClean="0">
                <a:cs typeface="+mn-cs"/>
              </a:rPr>
              <a:t>Look back at the brief, task analysis and </a:t>
            </a:r>
            <a:r>
              <a:rPr lang="en-GB" b="1" dirty="0" smtClean="0">
                <a:cs typeface="+mn-cs"/>
              </a:rPr>
              <a:t>plan what research</a:t>
            </a:r>
            <a:r>
              <a:rPr lang="en-GB" dirty="0" smtClean="0">
                <a:cs typeface="+mn-cs"/>
              </a:rPr>
              <a:t> you need to carry out.  Complete the chart.</a:t>
            </a:r>
            <a:endParaRPr lang="en-GB" b="1" dirty="0" smtClean="0">
              <a:cs typeface="+mn-cs"/>
            </a:endParaRPr>
          </a:p>
          <a:p>
            <a:pPr eaLnBrk="1" hangingPunct="1">
              <a:defRPr/>
            </a:pPr>
            <a:r>
              <a:rPr lang="en-GB" b="1" dirty="0" smtClean="0">
                <a:cs typeface="+mn-cs"/>
              </a:rPr>
              <a:t> </a:t>
            </a:r>
            <a:r>
              <a:rPr lang="en-GB" dirty="0" smtClean="0">
                <a:cs typeface="+mn-cs"/>
              </a:rPr>
              <a:t>(You might want to change the pieces of research you would like to do, but need 3-4 good pieces).</a:t>
            </a:r>
          </a:p>
          <a:p>
            <a:pPr eaLnBrk="1" hangingPunct="1">
              <a:defRPr/>
            </a:pPr>
            <a:endParaRPr lang="en-GB" dirty="0" smtClean="0">
              <a:cs typeface="+mn-cs"/>
            </a:endParaRPr>
          </a:p>
          <a:p>
            <a:pPr eaLnBrk="1" hangingPunct="1">
              <a:defRPr/>
            </a:pPr>
            <a:r>
              <a:rPr lang="en-GB" dirty="0" smtClean="0">
                <a:cs typeface="+mn-cs"/>
              </a:rPr>
              <a:t>Use your research planning chart and complete </a:t>
            </a:r>
            <a:r>
              <a:rPr lang="en-GB" b="1" dirty="0" smtClean="0">
                <a:cs typeface="+mn-cs"/>
              </a:rPr>
              <a:t>research on existing designs from various shops </a:t>
            </a:r>
            <a:r>
              <a:rPr lang="en-GB" dirty="0" smtClean="0">
                <a:cs typeface="+mn-cs"/>
              </a:rPr>
              <a:t>to guide you towards your own design ideas.</a:t>
            </a:r>
            <a:endParaRPr lang="en-GB" b="1" dirty="0" smtClean="0">
              <a:cs typeface="+mn-cs"/>
            </a:endParaRPr>
          </a:p>
          <a:p>
            <a:pPr eaLnBrk="1" hangingPunct="1">
              <a:defRPr/>
            </a:pPr>
            <a:endParaRPr lang="en-GB" b="1" dirty="0" smtClean="0">
              <a:cs typeface="+mn-cs"/>
            </a:endParaRPr>
          </a:p>
          <a:p>
            <a:pPr eaLnBrk="1" hangingPunct="1">
              <a:defRPr/>
            </a:pPr>
            <a:r>
              <a:rPr lang="en-GB" dirty="0" smtClean="0">
                <a:cs typeface="+mn-cs"/>
              </a:rPr>
              <a:t>Write a paragraph on and include photographs of both the </a:t>
            </a:r>
            <a:r>
              <a:rPr lang="en-GB" b="1" dirty="0" smtClean="0">
                <a:cs typeface="+mn-cs"/>
              </a:rPr>
              <a:t>shop/client profile</a:t>
            </a:r>
            <a:r>
              <a:rPr lang="en-GB" dirty="0" smtClean="0">
                <a:cs typeface="+mn-cs"/>
              </a:rPr>
              <a:t> and your potential </a:t>
            </a:r>
            <a:r>
              <a:rPr lang="en-GB" b="1" dirty="0" smtClean="0">
                <a:cs typeface="+mn-cs"/>
              </a:rPr>
              <a:t>customer profile. </a:t>
            </a:r>
            <a:r>
              <a:rPr lang="en-GB" dirty="0" smtClean="0">
                <a:cs typeface="+mn-cs"/>
              </a:rPr>
              <a:t>Your </a:t>
            </a:r>
            <a:r>
              <a:rPr lang="en-GB" b="1" dirty="0" smtClean="0">
                <a:cs typeface="+mn-cs"/>
              </a:rPr>
              <a:t>Client </a:t>
            </a:r>
            <a:r>
              <a:rPr lang="en-GB" dirty="0" smtClean="0">
                <a:cs typeface="+mn-cs"/>
              </a:rPr>
              <a:t>refers to a shop that will potentially sell product’s similar to what you are designing, </a:t>
            </a:r>
            <a:r>
              <a:rPr lang="en-GB" dirty="0" err="1" smtClean="0">
                <a:cs typeface="+mn-cs"/>
              </a:rPr>
              <a:t>eg</a:t>
            </a:r>
            <a:r>
              <a:rPr lang="en-GB" dirty="0" smtClean="0">
                <a:cs typeface="+mn-cs"/>
              </a:rPr>
              <a:t> if you’ve chosen the brief for educational toys for children, </a:t>
            </a:r>
            <a:r>
              <a:rPr lang="en-GB" dirty="0" err="1" smtClean="0">
                <a:cs typeface="+mn-cs"/>
              </a:rPr>
              <a:t>Mothercare</a:t>
            </a:r>
            <a:r>
              <a:rPr lang="en-GB" dirty="0" smtClean="0">
                <a:cs typeface="+mn-cs"/>
              </a:rPr>
              <a:t> or ELC could be your client.  If you’ve chosen the brief to design for museum shops, the shop at the V&amp;A, National Gallery or Tate Modern could be your client. </a:t>
            </a:r>
            <a:r>
              <a:rPr lang="en-GB" b="1" dirty="0" smtClean="0">
                <a:cs typeface="+mn-cs"/>
              </a:rPr>
              <a:t>Customer</a:t>
            </a:r>
            <a:r>
              <a:rPr lang="en-GB" dirty="0" smtClean="0">
                <a:cs typeface="+mn-cs"/>
              </a:rPr>
              <a:t> refers to your target group / people who will potentially buy your product. You might want to include a short </a:t>
            </a:r>
            <a:r>
              <a:rPr lang="en-GB" b="1" dirty="0" smtClean="0">
                <a:cs typeface="+mn-cs"/>
              </a:rPr>
              <a:t>questionnaire</a:t>
            </a:r>
            <a:r>
              <a:rPr lang="en-GB" dirty="0" smtClean="0">
                <a:cs typeface="+mn-cs"/>
              </a:rPr>
              <a:t> or </a:t>
            </a:r>
            <a:r>
              <a:rPr lang="en-GB" b="1" dirty="0" smtClean="0">
                <a:cs typeface="+mn-cs"/>
              </a:rPr>
              <a:t>interview</a:t>
            </a:r>
            <a:r>
              <a:rPr lang="en-GB" dirty="0" smtClean="0">
                <a:cs typeface="+mn-cs"/>
              </a:rPr>
              <a:t> to show your client / customers needs.</a:t>
            </a:r>
          </a:p>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1E449A-D3CD-8E45-8EDA-28E16D346B6C}" type="slidenum">
              <a:rPr lang="en-US"/>
              <a:pPr>
                <a:defRPr/>
              </a:pPr>
              <a:t>8</a:t>
            </a:fld>
            <a:endParaRPr lang="en-US"/>
          </a:p>
        </p:txBody>
      </p:sp>
      <p:sp>
        <p:nvSpPr>
          <p:cNvPr id="200706"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pPr eaLnBrk="1" hangingPunct="1">
              <a:defRPr/>
            </a:pPr>
            <a:r>
              <a:rPr lang="en-GB" dirty="0" smtClean="0">
                <a:cs typeface="+mn-cs"/>
              </a:rPr>
              <a:t>Use your research planning chart and complete a </a:t>
            </a:r>
            <a:r>
              <a:rPr lang="en-GB" b="1" dirty="0" smtClean="0">
                <a:cs typeface="+mn-cs"/>
              </a:rPr>
              <a:t>2-3 pieces</a:t>
            </a:r>
            <a:r>
              <a:rPr lang="en-GB" dirty="0" smtClean="0">
                <a:cs typeface="+mn-cs"/>
              </a:rPr>
              <a:t> of </a:t>
            </a:r>
            <a:r>
              <a:rPr lang="en-GB" b="1" dirty="0" smtClean="0">
                <a:cs typeface="+mn-cs"/>
              </a:rPr>
              <a:t>research </a:t>
            </a:r>
            <a:r>
              <a:rPr lang="en-GB" dirty="0" smtClean="0">
                <a:cs typeface="+mn-cs"/>
              </a:rPr>
              <a:t>to guide you towards your own design ideas. This may include any of the following:  </a:t>
            </a:r>
          </a:p>
          <a:p>
            <a:pPr marL="228600" indent="-228600" eaLnBrk="1" hangingPunct="1">
              <a:buFontTx/>
              <a:buAutoNum type="arabicPeriod"/>
              <a:defRPr/>
            </a:pPr>
            <a:r>
              <a:rPr lang="en-GB" b="1" dirty="0" smtClean="0">
                <a:cs typeface="+mn-cs"/>
              </a:rPr>
              <a:t>Product Analysis </a:t>
            </a:r>
            <a:r>
              <a:rPr lang="en-GB" dirty="0" smtClean="0">
                <a:cs typeface="+mn-cs"/>
              </a:rPr>
              <a:t>of existing products</a:t>
            </a:r>
            <a:r>
              <a:rPr lang="en-GB" b="1" dirty="0" smtClean="0">
                <a:cs typeface="+mn-cs"/>
              </a:rPr>
              <a:t> </a:t>
            </a:r>
            <a:r>
              <a:rPr lang="en-GB" dirty="0" smtClean="0">
                <a:cs typeface="+mn-cs"/>
              </a:rPr>
              <a:t>to see how other designers have coloured, shaped and styled their products; examine materials, components, techniques and methods of construction used as well as size, price, labelling, quality and other special features..</a:t>
            </a:r>
            <a:r>
              <a:rPr lang="en-GB" b="1" dirty="0" smtClean="0">
                <a:cs typeface="+mn-cs"/>
              </a:rPr>
              <a:t> Surveys or Questionnaires </a:t>
            </a:r>
            <a:r>
              <a:rPr lang="en-GB" dirty="0" smtClean="0">
                <a:cs typeface="+mn-cs"/>
              </a:rPr>
              <a:t>answered by your likely target group</a:t>
            </a:r>
          </a:p>
          <a:p>
            <a:pPr marL="228600" indent="-228600" eaLnBrk="1" hangingPunct="1">
              <a:buFontTx/>
              <a:buAutoNum type="arabicPeriod" startAt="3"/>
              <a:defRPr/>
            </a:pPr>
            <a:r>
              <a:rPr lang="en-GB" b="1" dirty="0" smtClean="0">
                <a:cs typeface="+mn-cs"/>
              </a:rPr>
              <a:t>Mood Boards</a:t>
            </a:r>
            <a:r>
              <a:rPr lang="en-GB" dirty="0" smtClean="0">
                <a:cs typeface="+mn-cs"/>
              </a:rPr>
              <a:t> are a visual form of </a:t>
            </a:r>
            <a:r>
              <a:rPr lang="en-GB" b="1" dirty="0" smtClean="0">
                <a:cs typeface="+mn-cs"/>
              </a:rPr>
              <a:t>research</a:t>
            </a:r>
            <a:r>
              <a:rPr lang="en-GB" dirty="0" smtClean="0">
                <a:cs typeface="+mn-cs"/>
              </a:rPr>
              <a:t> and an inspirational display of images, colours, materials, photos, patterns, textures and text to capture the </a:t>
            </a:r>
            <a:r>
              <a:rPr lang="en-GB" b="1" dirty="0" smtClean="0">
                <a:cs typeface="+mn-cs"/>
              </a:rPr>
              <a:t>theme</a:t>
            </a:r>
            <a:r>
              <a:rPr lang="en-GB" dirty="0" smtClean="0">
                <a:cs typeface="+mn-cs"/>
              </a:rPr>
              <a:t> or mood of your work as a designer.  It is a way of communicating information to your client and inform and inspire design ideas, sketches and modelling </a:t>
            </a:r>
            <a:endParaRPr lang="en-GB" b="1" dirty="0" smtClean="0">
              <a:cs typeface="+mn-cs"/>
            </a:endParaRPr>
          </a:p>
          <a:p>
            <a:pPr eaLnBrk="1" hangingPunct="1">
              <a:defRPr/>
            </a:pPr>
            <a:endParaRPr lang="en-GB" b="1" dirty="0" smtClean="0">
              <a:cs typeface="+mn-cs"/>
            </a:endParaRPr>
          </a:p>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E83B28-6DDD-6447-A44A-AD9C210CC567}" type="slidenum">
              <a:rPr lang="en-US"/>
              <a:pPr>
                <a:defRPr/>
              </a:pPr>
              <a:t>9</a:t>
            </a:fld>
            <a:endParaRPr lang="en-US"/>
          </a:p>
        </p:txBody>
      </p:sp>
      <p:sp>
        <p:nvSpPr>
          <p:cNvPr id="182274"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eaLnBrk="1" hangingPunct="1">
              <a:defRPr/>
            </a:pPr>
            <a:r>
              <a:rPr lang="en-GB" dirty="0" smtClean="0">
                <a:cs typeface="+mn-cs"/>
              </a:rPr>
              <a:t>You have completed your research and presented it – you must now </a:t>
            </a:r>
            <a:r>
              <a:rPr lang="en-GB" b="1" dirty="0" smtClean="0">
                <a:cs typeface="+mn-cs"/>
              </a:rPr>
              <a:t>analyse</a:t>
            </a:r>
            <a:r>
              <a:rPr lang="en-GB" dirty="0" smtClean="0">
                <a:cs typeface="+mn-cs"/>
              </a:rPr>
              <a:t> it and say what you have found out. </a:t>
            </a:r>
          </a:p>
          <a:p>
            <a:pPr eaLnBrk="1" hangingPunct="1">
              <a:defRPr/>
            </a:pPr>
            <a:endParaRPr lang="en-GB" dirty="0" smtClean="0">
              <a:cs typeface="+mn-cs"/>
            </a:endParaRPr>
          </a:p>
          <a:p>
            <a:pPr eaLnBrk="1" hangingPunct="1">
              <a:defRPr/>
            </a:pPr>
            <a:r>
              <a:rPr lang="en-GB" dirty="0" smtClean="0">
                <a:cs typeface="+mn-cs"/>
              </a:rPr>
              <a:t>Write a paragraph on and include photographs of both the </a:t>
            </a:r>
            <a:r>
              <a:rPr lang="en-GB" b="1" dirty="0" smtClean="0">
                <a:cs typeface="+mn-cs"/>
              </a:rPr>
              <a:t>shop/client profile</a:t>
            </a:r>
            <a:r>
              <a:rPr lang="en-GB" dirty="0" smtClean="0">
                <a:cs typeface="+mn-cs"/>
              </a:rPr>
              <a:t> as well as your potential </a:t>
            </a:r>
            <a:r>
              <a:rPr lang="en-GB" b="1" dirty="0" smtClean="0">
                <a:cs typeface="+mn-cs"/>
              </a:rPr>
              <a:t>customer/user-group profile</a:t>
            </a:r>
            <a:r>
              <a:rPr lang="en-GB" dirty="0" smtClean="0">
                <a:cs typeface="+mn-cs"/>
              </a:rPr>
              <a:t>. </a:t>
            </a:r>
          </a:p>
          <a:p>
            <a:pPr eaLnBrk="1" hangingPunct="1">
              <a:defRPr/>
            </a:pPr>
            <a:r>
              <a:rPr lang="en-GB" dirty="0" smtClean="0">
                <a:cs typeface="+mn-cs"/>
              </a:rPr>
              <a:t> Your client refers to a shop that will potentially sell your product and customer refers to your target group / people that will potentially buy/use your product.</a:t>
            </a:r>
          </a:p>
          <a:p>
            <a:pPr eaLnBrk="1" hangingPunct="1">
              <a:defRPr/>
            </a:pPr>
            <a:endParaRPr lang="en-GB" dirty="0" smtClean="0">
              <a:cs typeface="+mn-cs"/>
            </a:endParaRPr>
          </a:p>
          <a:p>
            <a:pPr eaLnBrk="1" hangingPunct="1">
              <a:defRPr/>
            </a:pPr>
            <a:r>
              <a:rPr lang="en-GB" dirty="0" smtClean="0">
                <a:cs typeface="+mn-cs"/>
              </a:rPr>
              <a:t>A </a:t>
            </a:r>
            <a:r>
              <a:rPr lang="en-GB" b="1" dirty="0" smtClean="0">
                <a:cs typeface="+mn-cs"/>
              </a:rPr>
              <a:t>Design Specification</a:t>
            </a:r>
            <a:r>
              <a:rPr lang="en-GB" dirty="0" smtClean="0">
                <a:cs typeface="+mn-cs"/>
              </a:rPr>
              <a:t> is a list of specific points, originating from the research you’ve carried out. These points will guide and focus your design ideas, ensuring sketches, sampling and modelling are relevant to the design brief and research.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CF564D-8F63-BC4A-B2FC-8FEDCAF295EC}" type="slidenum">
              <a:rPr lang="en-US"/>
              <a:pPr>
                <a:defRPr/>
              </a:pPr>
              <a:t>12</a:t>
            </a:fld>
            <a:endParaRPr lang="en-US"/>
          </a:p>
        </p:txBody>
      </p:sp>
      <p:sp>
        <p:nvSpPr>
          <p:cNvPr id="207874"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r>
              <a:rPr lang="en-GB" dirty="0" smtClean="0">
                <a:cs typeface="+mn-cs"/>
              </a:rPr>
              <a:t>This is the most exciting part of your coursework! The purpose is to design something new, original and exciting, a product with a difference, something that everyone will want to buy! </a:t>
            </a:r>
          </a:p>
          <a:p>
            <a:pPr eaLnBrk="1" hangingPunct="1">
              <a:defRPr/>
            </a:pPr>
            <a:r>
              <a:rPr lang="en-GB" dirty="0" smtClean="0">
                <a:cs typeface="+mn-cs"/>
              </a:rPr>
              <a:t>Let your research and design specification guide you to come up with a wide range of ideas. All ideas must be well presented and must show your thinking. </a:t>
            </a:r>
          </a:p>
          <a:p>
            <a:pPr eaLnBrk="1" hangingPunct="1">
              <a:defRPr/>
            </a:pPr>
            <a:r>
              <a:rPr lang="en-GB" dirty="0" smtClean="0">
                <a:cs typeface="+mn-cs"/>
              </a:rPr>
              <a:t>Be bold and confident; sketch freely. </a:t>
            </a:r>
            <a:r>
              <a:rPr lang="en-GB" b="1" dirty="0" smtClean="0">
                <a:cs typeface="+mn-cs"/>
              </a:rPr>
              <a:t>DO NOT</a:t>
            </a:r>
            <a:r>
              <a:rPr lang="en-GB" dirty="0" smtClean="0">
                <a:cs typeface="+mn-cs"/>
              </a:rPr>
              <a:t> use colour, just let your ideas flow.  Make notes and annotate to explain your thinking.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CC0134-B950-204D-BA4E-23CE7C080331}" type="slidenum">
              <a:rPr lang="en-US"/>
              <a:pPr>
                <a:defRPr/>
              </a:pPr>
              <a:t>13</a:t>
            </a:fld>
            <a:endParaRPr lang="en-US"/>
          </a:p>
        </p:txBody>
      </p:sp>
      <p:sp>
        <p:nvSpPr>
          <p:cNvPr id="185346"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pPr eaLnBrk="1" hangingPunct="1">
              <a:defRPr/>
            </a:pPr>
            <a:r>
              <a:rPr lang="en-GB" dirty="0" smtClean="0">
                <a:cs typeface="+mn-cs"/>
              </a:rPr>
              <a:t>You must now firm up your ideas and present </a:t>
            </a:r>
            <a:r>
              <a:rPr lang="en-GB" b="1" dirty="0" smtClean="0">
                <a:cs typeface="+mn-cs"/>
              </a:rPr>
              <a:t>6-8 realistic design ideas </a:t>
            </a:r>
            <a:r>
              <a:rPr lang="en-GB" dirty="0" smtClean="0">
                <a:cs typeface="+mn-cs"/>
              </a:rPr>
              <a:t>(use 2-3 A3-sheets), including colour, front and back views, inside views, measurements, decorative details and clear annotation.  Remember the design principles of shape, style, colour, pattern, balance and proportion and present your work in a unique way.</a:t>
            </a:r>
          </a:p>
          <a:p>
            <a:pPr eaLnBrk="1" hangingPunct="1">
              <a:defRPr/>
            </a:pPr>
            <a:r>
              <a:rPr lang="en-GB" dirty="0" smtClean="0">
                <a:cs typeface="+mn-cs"/>
              </a:rPr>
              <a:t>You must </a:t>
            </a:r>
            <a:r>
              <a:rPr lang="en-GB" b="1" dirty="0" smtClean="0">
                <a:cs typeface="+mn-cs"/>
              </a:rPr>
              <a:t>evaluate</a:t>
            </a:r>
            <a:r>
              <a:rPr lang="en-GB" dirty="0" smtClean="0">
                <a:cs typeface="+mn-cs"/>
              </a:rPr>
              <a:t> each design idea against the </a:t>
            </a:r>
            <a:r>
              <a:rPr lang="en-GB" b="1" dirty="0" smtClean="0">
                <a:cs typeface="+mn-cs"/>
              </a:rPr>
              <a:t>design specification</a:t>
            </a:r>
            <a:r>
              <a:rPr lang="en-GB" dirty="0" smtClean="0">
                <a:cs typeface="+mn-cs"/>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755E49-3553-9A46-8C6C-5AA49BB4759F}" type="slidenum">
              <a:rPr lang="en-US"/>
              <a:pPr>
                <a:defRPr/>
              </a:pPr>
              <a:t>14</a:t>
            </a:fld>
            <a:endParaRPr lang="en-US"/>
          </a:p>
        </p:txBody>
      </p:sp>
      <p:sp>
        <p:nvSpPr>
          <p:cNvPr id="260098"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pPr eaLnBrk="1" hangingPunct="1">
              <a:defRPr/>
            </a:pPr>
            <a:r>
              <a:rPr lang="en-GB" dirty="0" smtClean="0">
                <a:cs typeface="+mn-cs"/>
              </a:rPr>
              <a:t>You must </a:t>
            </a:r>
            <a:r>
              <a:rPr lang="en-GB" b="1" dirty="0" smtClean="0">
                <a:cs typeface="+mn-cs"/>
              </a:rPr>
              <a:t>evaluate</a:t>
            </a:r>
            <a:r>
              <a:rPr lang="en-GB" dirty="0" smtClean="0">
                <a:cs typeface="+mn-cs"/>
              </a:rPr>
              <a:t> each design idea against the </a:t>
            </a:r>
            <a:r>
              <a:rPr lang="en-GB" b="1" dirty="0" smtClean="0">
                <a:cs typeface="+mn-cs"/>
              </a:rPr>
              <a:t>design specification</a:t>
            </a:r>
            <a:r>
              <a:rPr lang="en-GB" dirty="0" smtClean="0">
                <a:cs typeface="+mn-cs"/>
              </a:rPr>
              <a:t>!</a:t>
            </a:r>
          </a:p>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78A20F-D3EE-C94E-A6B7-7E3F616ECE73}" type="slidenum">
              <a:rPr lang="en-US"/>
              <a:pPr>
                <a:defRPr/>
              </a:pPr>
              <a:t>15</a:t>
            </a:fld>
            <a:endParaRPr lang="en-US"/>
          </a:p>
        </p:txBody>
      </p:sp>
      <p:sp>
        <p:nvSpPr>
          <p:cNvPr id="191490"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eaLnBrk="1" hangingPunct="1">
              <a:defRPr/>
            </a:pPr>
            <a:r>
              <a:rPr lang="en-GB" b="1" dirty="0" smtClean="0">
                <a:cs typeface="+mn-cs"/>
              </a:rPr>
              <a:t>Development</a:t>
            </a:r>
            <a:r>
              <a:rPr lang="en-GB" dirty="0" smtClean="0">
                <a:cs typeface="+mn-cs"/>
              </a:rPr>
              <a:t> is the most important and time-consuming part of your task! You will have 6-8 hours to carry out practical trials and it is therefore important to </a:t>
            </a:r>
            <a:r>
              <a:rPr lang="en-GB" b="1" dirty="0" smtClean="0">
                <a:cs typeface="+mn-cs"/>
              </a:rPr>
              <a:t>plan</a:t>
            </a:r>
            <a:r>
              <a:rPr lang="en-GB" dirty="0" smtClean="0">
                <a:cs typeface="+mn-cs"/>
              </a:rPr>
              <a:t> every stage in detail. </a:t>
            </a:r>
          </a:p>
          <a:p>
            <a:pPr eaLnBrk="1" hangingPunct="1">
              <a:defRPr/>
            </a:pPr>
            <a:r>
              <a:rPr lang="en-GB" dirty="0" smtClean="0">
                <a:cs typeface="+mn-cs"/>
              </a:rPr>
              <a:t>You need to develop the </a:t>
            </a:r>
            <a:r>
              <a:rPr lang="en-GB" b="1" dirty="0" smtClean="0">
                <a:cs typeface="+mn-cs"/>
              </a:rPr>
              <a:t>shape, style, size, colour,</a:t>
            </a:r>
            <a:r>
              <a:rPr lang="en-GB" dirty="0" smtClean="0">
                <a:cs typeface="+mn-cs"/>
              </a:rPr>
              <a:t> </a:t>
            </a:r>
            <a:r>
              <a:rPr lang="en-GB" b="1" dirty="0" smtClean="0">
                <a:cs typeface="+mn-cs"/>
              </a:rPr>
              <a:t>choice of material and construction techniques </a:t>
            </a:r>
            <a:r>
              <a:rPr lang="en-GB" dirty="0" smtClean="0">
                <a:cs typeface="+mn-cs"/>
              </a:rPr>
              <a:t>for your product by carrying out some practical trials. Present your work over </a:t>
            </a:r>
            <a:r>
              <a:rPr lang="en-GB" b="1" dirty="0" smtClean="0">
                <a:cs typeface="+mn-cs"/>
              </a:rPr>
              <a:t>6-8 A3-sheets</a:t>
            </a:r>
            <a:endParaRPr lang="en-GB"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D0B43C-C8FF-3E41-9CD1-1BA7EF81F06F}" type="slidenum">
              <a:rPr lang="en-US"/>
              <a:pPr>
                <a:defRPr/>
              </a:pPr>
              <a:t>16</a:t>
            </a:fld>
            <a:endParaRPr lang="en-US"/>
          </a:p>
        </p:txBody>
      </p:sp>
      <p:sp>
        <p:nvSpPr>
          <p:cNvPr id="227330" name="Rectangle 2"/>
          <p:cNvSpPr>
            <a:spLocks noGrp="1" noRot="1" noChangeAspect="1" noChangeArrowheads="1" noTextEdit="1"/>
          </p:cNvSpPr>
          <p:nvPr>
            <p:ph type="sldImg"/>
          </p:nvPr>
        </p:nvSpPr>
        <p:spPr>
          <a:xfrm>
            <a:off x="952500" y="685800"/>
            <a:ext cx="4953000" cy="3429000"/>
          </a:xfrm>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marL="228600" indent="-228600" eaLnBrk="1" hangingPunct="1">
              <a:defRPr/>
            </a:pPr>
            <a:r>
              <a:rPr lang="en-GB" dirty="0" smtClean="0">
                <a:cs typeface="+mn-cs"/>
              </a:rPr>
              <a:t>Look at the design ideas you’ve come up with. You will have a favourite.  Go through the design specification criteria to see if it matches what you have designed.</a:t>
            </a:r>
          </a:p>
          <a:p>
            <a:pPr marL="228600" indent="-228600" eaLnBrk="1" hangingPunct="1">
              <a:defRPr/>
            </a:pPr>
            <a:r>
              <a:rPr lang="en-GB" dirty="0" smtClean="0">
                <a:cs typeface="+mn-cs"/>
              </a:rPr>
              <a:t>1.  Sketch your best idea, making modifications and trying different styles. Include teamwork, where your peers modify the shape and style of your idea!</a:t>
            </a:r>
          </a:p>
          <a:p>
            <a:pPr marL="228600" indent="-228600" eaLnBrk="1" hangingPunct="1">
              <a:buFontTx/>
              <a:buAutoNum type="arabicPeriod" startAt="2"/>
              <a:defRPr/>
            </a:pPr>
            <a:r>
              <a:rPr lang="en-GB" dirty="0" smtClean="0">
                <a:cs typeface="+mn-cs"/>
              </a:rPr>
              <a:t> Make a paper model/prototype of the product to check that the size is right.</a:t>
            </a:r>
          </a:p>
          <a:p>
            <a:pPr marL="228600" indent="-228600" eaLnBrk="1" hangingPunct="1">
              <a:buFontTx/>
              <a:buAutoNum type="arabicPeriod" startAt="3"/>
              <a:defRPr/>
            </a:pPr>
            <a:r>
              <a:rPr lang="en-GB" dirty="0" smtClean="0">
                <a:cs typeface="+mn-cs"/>
              </a:rPr>
              <a:t>Make a model or template.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9A6F74D-9BFF-BF40-B345-4749462CC76F}" type="datetimeFigureOut">
              <a:rPr lang="en-US" smtClean="0"/>
              <a:t>21/08/2015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179179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A6F74D-9BFF-BF40-B345-4749462CC76F}" type="datetimeFigureOut">
              <a:rPr lang="en-US" smtClean="0"/>
              <a:t>21/08/2015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387634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A6F74D-9BFF-BF40-B345-4749462CC76F}" type="datetimeFigureOut">
              <a:rPr lang="en-US" smtClean="0"/>
              <a:t>21/08/2015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82493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55" y="274411"/>
            <a:ext cx="8915891"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95055" y="1599974"/>
            <a:ext cx="4398981"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95055" y="3917724"/>
            <a:ext cx="4398981"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half" idx="3"/>
          </p:nvPr>
        </p:nvSpPr>
        <p:spPr>
          <a:xfrm>
            <a:off x="5011964" y="1599974"/>
            <a:ext cx="4398982" cy="452664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B6E234-A54C-2D41-A7BB-F900D920A606}" type="slidenum">
              <a:rPr lang="en-US"/>
              <a:pPr>
                <a:defRPr/>
              </a:pPr>
              <a:t>‹#›</a:t>
            </a:fld>
            <a:endParaRPr lang="en-US"/>
          </a:p>
        </p:txBody>
      </p:sp>
    </p:spTree>
    <p:extLst>
      <p:ext uri="{BB962C8B-B14F-4D97-AF65-F5344CB8AC3E}">
        <p14:creationId xmlns:p14="http://schemas.microsoft.com/office/powerpoint/2010/main" val="130284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055" y="274411"/>
            <a:ext cx="8915891"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95055" y="1599974"/>
            <a:ext cx="4398981" cy="452664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011964" y="1599974"/>
            <a:ext cx="4398982" cy="452664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B278C2-063C-C241-B3A5-8BEE4D32E754}" type="slidenum">
              <a:rPr lang="en-US"/>
              <a:pPr>
                <a:defRPr/>
              </a:pPr>
              <a:t>‹#›</a:t>
            </a:fld>
            <a:endParaRPr lang="en-US"/>
          </a:p>
        </p:txBody>
      </p:sp>
    </p:spTree>
    <p:extLst>
      <p:ext uri="{BB962C8B-B14F-4D97-AF65-F5344CB8AC3E}">
        <p14:creationId xmlns:p14="http://schemas.microsoft.com/office/powerpoint/2010/main" val="375083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055" y="274411"/>
            <a:ext cx="8915891"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95055" y="1599974"/>
            <a:ext cx="4398981"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5011964" y="1599974"/>
            <a:ext cx="4398982"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95055" y="3917724"/>
            <a:ext cx="4398981"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5011964" y="3917724"/>
            <a:ext cx="4398982" cy="220889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89BAEF-B054-864D-BDD8-581D327186CA}" type="slidenum">
              <a:rPr lang="en-US"/>
              <a:pPr>
                <a:defRPr/>
              </a:pPr>
              <a:t>‹#›</a:t>
            </a:fld>
            <a:endParaRPr lang="en-US"/>
          </a:p>
        </p:txBody>
      </p:sp>
    </p:spTree>
    <p:extLst>
      <p:ext uri="{BB962C8B-B14F-4D97-AF65-F5344CB8AC3E}">
        <p14:creationId xmlns:p14="http://schemas.microsoft.com/office/powerpoint/2010/main" val="4942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5" y="274411"/>
            <a:ext cx="8915891" cy="585220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A4524B-E2CF-6C48-B72C-DF8FCB100993}" type="slidenum">
              <a:rPr lang="en-US"/>
              <a:pPr>
                <a:defRPr/>
              </a:pPr>
              <a:t>‹#›</a:t>
            </a:fld>
            <a:endParaRPr lang="en-US"/>
          </a:p>
        </p:txBody>
      </p:sp>
    </p:spTree>
    <p:extLst>
      <p:ext uri="{BB962C8B-B14F-4D97-AF65-F5344CB8AC3E}">
        <p14:creationId xmlns:p14="http://schemas.microsoft.com/office/powerpoint/2010/main" val="120926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055" y="274411"/>
            <a:ext cx="8915891"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95055" y="1599974"/>
            <a:ext cx="4398981" cy="452664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11964" y="1599974"/>
            <a:ext cx="4398982" cy="452664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3DE174-A210-484B-8727-939344E41C38}" type="slidenum">
              <a:rPr lang="en-US"/>
              <a:pPr>
                <a:defRPr/>
              </a:pPr>
              <a:t>‹#›</a:t>
            </a:fld>
            <a:endParaRPr lang="en-US"/>
          </a:p>
        </p:txBody>
      </p:sp>
    </p:spTree>
    <p:extLst>
      <p:ext uri="{BB962C8B-B14F-4D97-AF65-F5344CB8AC3E}">
        <p14:creationId xmlns:p14="http://schemas.microsoft.com/office/powerpoint/2010/main" val="2719611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055" y="274411"/>
            <a:ext cx="8915891"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95055" y="1599974"/>
            <a:ext cx="8915891" cy="452664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57999-BE34-8B49-9D58-8C7325417586}" type="slidenum">
              <a:rPr lang="en-US"/>
              <a:pPr>
                <a:defRPr/>
              </a:pPr>
              <a:t>‹#›</a:t>
            </a:fld>
            <a:endParaRPr lang="en-US"/>
          </a:p>
        </p:txBody>
      </p:sp>
    </p:spTree>
    <p:extLst>
      <p:ext uri="{BB962C8B-B14F-4D97-AF65-F5344CB8AC3E}">
        <p14:creationId xmlns:p14="http://schemas.microsoft.com/office/powerpoint/2010/main" val="371641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9A6F74D-9BFF-BF40-B345-4749462CC76F}" type="datetimeFigureOut">
              <a:rPr lang="en-US" smtClean="0"/>
              <a:t>21/08/2015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214354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A6F74D-9BFF-BF40-B345-4749462CC76F}" type="datetimeFigureOut">
              <a:rPr lang="en-US" smtClean="0"/>
              <a:t>21/08/2015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317760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9A6F74D-9BFF-BF40-B345-4749462CC76F}" type="datetimeFigureOut">
              <a:rPr lang="en-US" smtClean="0"/>
              <a:t>21/08/2015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215988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9A6F74D-9BFF-BF40-B345-4749462CC76F}" type="datetimeFigureOut">
              <a:rPr lang="en-US" smtClean="0"/>
              <a:t>21/08/2015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225316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A6F74D-9BFF-BF40-B345-4749462CC76F}" type="datetimeFigureOut">
              <a:rPr lang="en-US" smtClean="0"/>
              <a:t>21/08/2015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58233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6F74D-9BFF-BF40-B345-4749462CC76F}" type="datetimeFigureOut">
              <a:rPr lang="en-US" smtClean="0"/>
              <a:t>21/08/2015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403608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A6F74D-9BFF-BF40-B345-4749462CC76F}" type="datetimeFigureOut">
              <a:rPr lang="en-US" smtClean="0"/>
              <a:t>21/08/2015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346604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9A6F74D-9BFF-BF40-B345-4749462CC76F}" type="datetimeFigureOut">
              <a:rPr lang="en-US" smtClean="0"/>
              <a:t>21/08/2015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FB786-C66E-9F47-9037-131A0436A74B}" type="slidenum">
              <a:rPr lang="en-US" smtClean="0"/>
              <a:t>‹#›</a:t>
            </a:fld>
            <a:endParaRPr lang="en-US"/>
          </a:p>
        </p:txBody>
      </p:sp>
    </p:spTree>
    <p:extLst>
      <p:ext uri="{BB962C8B-B14F-4D97-AF65-F5344CB8AC3E}">
        <p14:creationId xmlns:p14="http://schemas.microsoft.com/office/powerpoint/2010/main" val="1350930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6F74D-9BFF-BF40-B345-4749462CC76F}" type="datetimeFigureOut">
              <a:rPr lang="en-US" smtClean="0"/>
              <a:t>21/08/2015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B786-C66E-9F47-9037-131A0436A74B}" type="slidenum">
              <a:rPr lang="en-US" smtClean="0"/>
              <a:t>‹#›</a:t>
            </a:fld>
            <a:endParaRPr lang="en-US"/>
          </a:p>
        </p:txBody>
      </p:sp>
    </p:spTree>
    <p:extLst>
      <p:ext uri="{BB962C8B-B14F-4D97-AF65-F5344CB8AC3E}">
        <p14:creationId xmlns:p14="http://schemas.microsoft.com/office/powerpoint/2010/main" val="144669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hyperlink" Target="http://www.google.co.uk/url?sa=i&amp;rct=j&amp;q=&amp;esrc=s&amp;frm=1&amp;source=images&amp;cd=&amp;cad=rja&amp;docid=nMihcMjJ3r4qzM&amp;tbnid=kbBQ-n6JFFaqlM:&amp;ved=0CAUQjRw&amp;url=http://www.gr8lessons.com/design/visualdiaryEXAMPLE08.html&amp;ei=hkA7Uq7xAuan0AXYzYCgAQ&amp;psig=AFQjCNGUZ1e0Qs1cMSDiGY0Re03Ik8OiSA&amp;ust=1379701249612625" TargetMode="External"/><Relationship Id="rId12"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hyperlink" Target="http://www.google.co.uk/url?sa=i&amp;rct=j&amp;q=&amp;esrc=s&amp;frm=1&amp;source=images&amp;cd=&amp;cad=rja&amp;docid=qwprENtQoCO6aM&amp;tbnid=aTkclB7NLD9GXM:&amp;ved=0CAUQjRw&amp;url=http://mail.colonial.net/~hkaiter/metric_system_measurement.html&amp;ei=Pz47UqviOojB0gWhgoGoDQ&amp;psig=AFQjCNH8c4jQx8s0qY5fYTMe4DtPo7RxIA&amp;ust=1379700669995347" TargetMode="External"/><Relationship Id="rId3" Type="http://schemas.openxmlformats.org/officeDocument/2006/relationships/image" Target="../media/image8.gif"/><Relationship Id="rId4" Type="http://schemas.openxmlformats.org/officeDocument/2006/relationships/hyperlink" Target="http://www.google.co.uk/url?sa=i&amp;rct=j&amp;q=&amp;esrc=s&amp;frm=1&amp;source=images&amp;cd=&amp;cad=rja&amp;docid=hcycgvRxZgCKPM&amp;tbnid=GnabEBV6_kxrUM:&amp;ved=0CAUQjRw&amp;url=http://aemcreativemaster.blogspot.com/2012/12/product-description-acrylic-sign-board.html&amp;ei=dz87UsK_GqyM0wWMi4GABw&amp;psig=AFQjCNFvFMQevcLQu4zziuonZvTdK4DthA&amp;ust=1379700980684504" TargetMode="External"/><Relationship Id="rId5" Type="http://schemas.openxmlformats.org/officeDocument/2006/relationships/image" Target="../media/image9.jpeg"/><Relationship Id="rId6" Type="http://schemas.openxmlformats.org/officeDocument/2006/relationships/hyperlink" Target="http://www.google.co.uk/url?sa=i&amp;rct=j&amp;q=&amp;esrc=s&amp;frm=1&amp;source=images&amp;cd=&amp;cad=rja&amp;docid=J5qGM2Ao33gf-M&amp;tbnid=oI7jYJKZ8_ojjM:&amp;ved=0CAUQjRw&amp;url=http://www.travisperkins.co.uk/p/pine-veneer-mdf-6-x-2440-x-1220mm-fsc/864380/31134635&amp;ei=jz87Ur3SB-m70QXG1ICAAQ&amp;psig=AFQjCNGgP4gi-GAjvZs2mV1-k8Uj7o_l3A&amp;ust=1379701003956900" TargetMode="External"/><Relationship Id="rId7" Type="http://schemas.openxmlformats.org/officeDocument/2006/relationships/image" Target="../media/image10.jpeg"/><Relationship Id="rId8" Type="http://schemas.openxmlformats.org/officeDocument/2006/relationships/hyperlink" Target="http://www.google.co.uk/url?sa=i&amp;rct=j&amp;q=&amp;esrc=s&amp;frm=1&amp;source=images&amp;cd=&amp;cad=rja&amp;docid=MUpGs9v765FGkM&amp;tbnid=kU237xESBegzWM:&amp;ved=0CAUQjRw&amp;url=http://www.railsaverpro.com/2012/06/ecological-packaging/&amp;ei=GEA7UrKTFOe50QW29IC4Dw&amp;psig=AFQjCNG4MS3ahY_ZhSPFl_zR7E1m5fGFVw&amp;ust=1379701140410024" TargetMode="External"/><Relationship Id="rId9" Type="http://schemas.openxmlformats.org/officeDocument/2006/relationships/image" Target="../media/image1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1333" y="1778000"/>
            <a:ext cx="5434542" cy="914400"/>
          </a:xfrm>
        </p:spPr>
        <p:txBody>
          <a:bodyPr/>
          <a:lstStyle/>
          <a:p>
            <a:r>
              <a:rPr lang="en-US" b="1" dirty="0" smtClean="0"/>
              <a:t>Product Design </a:t>
            </a:r>
            <a:endParaRPr lang="en-US" b="1" dirty="0"/>
          </a:p>
        </p:txBody>
      </p:sp>
      <p:sp>
        <p:nvSpPr>
          <p:cNvPr id="3" name="Subtitle 2"/>
          <p:cNvSpPr>
            <a:spLocks noGrp="1"/>
          </p:cNvSpPr>
          <p:nvPr>
            <p:ph type="subTitle" idx="1"/>
          </p:nvPr>
        </p:nvSpPr>
        <p:spPr>
          <a:xfrm>
            <a:off x="825500" y="2670175"/>
            <a:ext cx="8323792" cy="2101850"/>
          </a:xfrm>
        </p:spPr>
        <p:txBody>
          <a:bodyPr>
            <a:normAutofit/>
          </a:bodyPr>
          <a:lstStyle/>
          <a:p>
            <a:r>
              <a:rPr lang="en-US" dirty="0" smtClean="0"/>
              <a:t>Teacher: Miss Swinburne</a:t>
            </a:r>
          </a:p>
          <a:p>
            <a:r>
              <a:rPr lang="en-US" dirty="0" smtClean="0">
                <a:solidFill>
                  <a:schemeClr val="tx1"/>
                </a:solidFill>
              </a:rPr>
              <a:t>Controlled Assessment Support Booklet</a:t>
            </a:r>
          </a:p>
        </p:txBody>
      </p:sp>
      <p:sp>
        <p:nvSpPr>
          <p:cNvPr id="4" name="Subtitle 2"/>
          <p:cNvSpPr txBox="1">
            <a:spLocks/>
          </p:cNvSpPr>
          <p:nvPr/>
        </p:nvSpPr>
        <p:spPr>
          <a:xfrm>
            <a:off x="636323" y="400050"/>
            <a:ext cx="8736542" cy="1377950"/>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Name: …………………………..…… Form…………</a:t>
            </a:r>
          </a:p>
          <a:p>
            <a:endParaRPr lang="en-US" dirty="0" smtClean="0"/>
          </a:p>
          <a:p>
            <a:r>
              <a:rPr lang="en-US" dirty="0" smtClean="0"/>
              <a:t>Target Grade: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3745071"/>
              </p:ext>
            </p:extLst>
          </p:nvPr>
        </p:nvGraphicFramePr>
        <p:xfrm>
          <a:off x="1014677" y="4206875"/>
          <a:ext cx="8134614" cy="1927860"/>
        </p:xfrm>
        <a:graphic>
          <a:graphicData uri="http://schemas.openxmlformats.org/drawingml/2006/table">
            <a:tbl>
              <a:tblPr firstRow="1" bandRow="1">
                <a:tableStyleId>{616DA210-FB5B-4158-B5E0-FEB733F419BA}</a:tableStyleId>
              </a:tblPr>
              <a:tblGrid>
                <a:gridCol w="4471458"/>
                <a:gridCol w="859896"/>
                <a:gridCol w="2803260"/>
              </a:tblGrid>
              <a:tr h="444500">
                <a:tc>
                  <a:txBody>
                    <a:bodyPr/>
                    <a:lstStyle/>
                    <a:p>
                      <a:r>
                        <a:rPr lang="en-US" dirty="0" smtClean="0"/>
                        <a:t>Controlled Assessment Section</a:t>
                      </a:r>
                      <a:endParaRPr lang="en-US" dirty="0"/>
                    </a:p>
                  </a:txBody>
                  <a:tcPr marL="99060" marR="99060"/>
                </a:tc>
                <a:tc>
                  <a:txBody>
                    <a:bodyPr/>
                    <a:lstStyle/>
                    <a:p>
                      <a:r>
                        <a:rPr lang="en-US" dirty="0" smtClean="0"/>
                        <a:t>Marks </a:t>
                      </a:r>
                      <a:endParaRPr lang="en-US" dirty="0"/>
                    </a:p>
                  </a:txBody>
                  <a:tcPr marL="99060" marR="990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Submission Deadline</a:t>
                      </a:r>
                    </a:p>
                  </a:txBody>
                  <a:tcPr marL="99060" marR="99060"/>
                </a:tc>
              </a:tr>
              <a:tr h="370840">
                <a:tc>
                  <a:txBody>
                    <a:bodyPr/>
                    <a:lstStyle/>
                    <a:p>
                      <a:r>
                        <a:rPr lang="en-US" dirty="0" smtClean="0"/>
                        <a:t>Investigating</a:t>
                      </a:r>
                      <a:r>
                        <a:rPr lang="en-US" baseline="0" dirty="0" smtClean="0"/>
                        <a:t> the Design Context </a:t>
                      </a:r>
                      <a:endParaRPr lang="en-US" dirty="0"/>
                    </a:p>
                  </a:txBody>
                  <a:tcPr marL="99060" marR="99060"/>
                </a:tc>
                <a:tc>
                  <a:txBody>
                    <a:bodyPr/>
                    <a:lstStyle/>
                    <a:p>
                      <a:r>
                        <a:rPr lang="en-US" dirty="0" smtClean="0"/>
                        <a:t>8</a:t>
                      </a:r>
                      <a:endParaRPr lang="en-US" dirty="0"/>
                    </a:p>
                  </a:txBody>
                  <a:tcPr marL="99060" marR="99060"/>
                </a:tc>
                <a:tc>
                  <a:txBody>
                    <a:bodyPr/>
                    <a:lstStyle/>
                    <a:p>
                      <a:r>
                        <a:rPr lang="en-US" dirty="0" smtClean="0"/>
                        <a:t>Tuesday 2</a:t>
                      </a:r>
                      <a:r>
                        <a:rPr lang="en-US" baseline="30000" dirty="0" smtClean="0"/>
                        <a:t>nd</a:t>
                      </a:r>
                      <a:r>
                        <a:rPr lang="en-US" dirty="0" smtClean="0"/>
                        <a:t> June 2015</a:t>
                      </a:r>
                      <a:endParaRPr lang="en-US" dirty="0"/>
                    </a:p>
                  </a:txBody>
                  <a:tcPr marL="99060" marR="99060"/>
                </a:tc>
              </a:tr>
              <a:tr h="370840">
                <a:tc>
                  <a:txBody>
                    <a:bodyPr/>
                    <a:lstStyle/>
                    <a:p>
                      <a:r>
                        <a:rPr lang="en-US" dirty="0" smtClean="0"/>
                        <a:t>Development </a:t>
                      </a:r>
                      <a:endParaRPr lang="en-US" dirty="0"/>
                    </a:p>
                  </a:txBody>
                  <a:tcPr marL="99060" marR="99060"/>
                </a:tc>
                <a:tc>
                  <a:txBody>
                    <a:bodyPr/>
                    <a:lstStyle/>
                    <a:p>
                      <a:r>
                        <a:rPr lang="en-US" dirty="0" smtClean="0"/>
                        <a:t>32</a:t>
                      </a:r>
                      <a:endParaRPr lang="en-US" dirty="0"/>
                    </a:p>
                  </a:txBody>
                  <a:tcPr marL="99060" marR="99060"/>
                </a:tc>
                <a:tc>
                  <a:txBody>
                    <a:bodyPr/>
                    <a:lstStyle/>
                    <a:p>
                      <a:r>
                        <a:rPr lang="en-US" dirty="0" smtClean="0"/>
                        <a:t>Tuesday 14</a:t>
                      </a:r>
                      <a:r>
                        <a:rPr lang="en-US" baseline="30000" dirty="0" smtClean="0"/>
                        <a:t>th</a:t>
                      </a:r>
                      <a:r>
                        <a:rPr lang="en-US" dirty="0" smtClean="0"/>
                        <a:t> July</a:t>
                      </a:r>
                      <a:r>
                        <a:rPr lang="en-US" baseline="0" dirty="0" smtClean="0"/>
                        <a:t> 2015</a:t>
                      </a:r>
                      <a:endParaRPr lang="en-US" dirty="0"/>
                    </a:p>
                  </a:txBody>
                  <a:tcPr marL="99060" marR="99060"/>
                </a:tc>
              </a:tr>
              <a:tr h="370840">
                <a:tc>
                  <a:txBody>
                    <a:bodyPr/>
                    <a:lstStyle/>
                    <a:p>
                      <a:r>
                        <a:rPr lang="en-US" dirty="0" smtClean="0"/>
                        <a:t>Making</a:t>
                      </a:r>
                      <a:endParaRPr lang="en-US" dirty="0"/>
                    </a:p>
                  </a:txBody>
                  <a:tcPr marL="99060" marR="99060"/>
                </a:tc>
                <a:tc>
                  <a:txBody>
                    <a:bodyPr/>
                    <a:lstStyle/>
                    <a:p>
                      <a:r>
                        <a:rPr lang="en-US" dirty="0" smtClean="0"/>
                        <a:t>32</a:t>
                      </a:r>
                      <a:endParaRPr lang="en-US" dirty="0"/>
                    </a:p>
                  </a:txBody>
                  <a:tcPr marL="99060" marR="99060"/>
                </a:tc>
                <a:tc>
                  <a:txBody>
                    <a:bodyPr/>
                    <a:lstStyle/>
                    <a:p>
                      <a:r>
                        <a:rPr lang="en-US" dirty="0" smtClean="0"/>
                        <a:t>Tuesday 15</a:t>
                      </a:r>
                      <a:r>
                        <a:rPr lang="en-US" baseline="30000" dirty="0" smtClean="0"/>
                        <a:t>th</a:t>
                      </a:r>
                      <a:r>
                        <a:rPr lang="en-US" dirty="0" smtClean="0"/>
                        <a:t> Dec 2015 </a:t>
                      </a:r>
                      <a:endParaRPr lang="en-US" dirty="0"/>
                    </a:p>
                  </a:txBody>
                  <a:tcPr marL="99060" marR="99060"/>
                </a:tc>
              </a:tr>
              <a:tr h="370840">
                <a:tc>
                  <a:txBody>
                    <a:bodyPr/>
                    <a:lstStyle/>
                    <a:p>
                      <a:r>
                        <a:rPr lang="en-US" dirty="0" smtClean="0"/>
                        <a:t>Testing</a:t>
                      </a:r>
                      <a:r>
                        <a:rPr lang="en-US" baseline="0" dirty="0" smtClean="0"/>
                        <a:t> &amp; Evaluation</a:t>
                      </a:r>
                      <a:endParaRPr lang="en-US" dirty="0"/>
                    </a:p>
                  </a:txBody>
                  <a:tcPr marL="99060" marR="99060"/>
                </a:tc>
                <a:tc>
                  <a:txBody>
                    <a:bodyPr/>
                    <a:lstStyle/>
                    <a:p>
                      <a:r>
                        <a:rPr lang="en-US" dirty="0" smtClean="0"/>
                        <a:t>12</a:t>
                      </a:r>
                      <a:endParaRPr lang="en-US" dirty="0"/>
                    </a:p>
                  </a:txBody>
                  <a:tcPr marL="99060" marR="99060"/>
                </a:tc>
                <a:tc>
                  <a:txBody>
                    <a:bodyPr/>
                    <a:lstStyle/>
                    <a:p>
                      <a:r>
                        <a:rPr lang="en-US" dirty="0" smtClean="0"/>
                        <a:t>Tuesday</a:t>
                      </a:r>
                      <a:r>
                        <a:rPr lang="en-US" baseline="0" dirty="0" smtClean="0"/>
                        <a:t> 9</a:t>
                      </a:r>
                      <a:r>
                        <a:rPr lang="en-US" baseline="30000" dirty="0" smtClean="0"/>
                        <a:t>th</a:t>
                      </a:r>
                      <a:r>
                        <a:rPr lang="en-US" baseline="0" dirty="0" smtClean="0"/>
                        <a:t> Feb 2016</a:t>
                      </a:r>
                      <a:endParaRPr lang="en-US" dirty="0"/>
                    </a:p>
                  </a:txBody>
                  <a:tcPr marL="99060" marR="99060"/>
                </a:tc>
              </a:tr>
            </a:tbl>
          </a:graphicData>
        </a:graphic>
      </p:graphicFrame>
    </p:spTree>
    <p:extLst>
      <p:ext uri="{BB962C8B-B14F-4D97-AF65-F5344CB8AC3E}">
        <p14:creationId xmlns:p14="http://schemas.microsoft.com/office/powerpoint/2010/main" val="253298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0412372"/>
              </p:ext>
            </p:extLst>
          </p:nvPr>
        </p:nvGraphicFramePr>
        <p:xfrm>
          <a:off x="276078" y="391790"/>
          <a:ext cx="9333284" cy="5915600"/>
        </p:xfrm>
        <a:graphic>
          <a:graphicData uri="http://schemas.openxmlformats.org/drawingml/2006/table">
            <a:tbl>
              <a:tblPr firstRow="1" bandRow="1">
                <a:tableStyleId>{5940675A-B579-460E-94D1-54222C63F5DA}</a:tableStyleId>
              </a:tblPr>
              <a:tblGrid>
                <a:gridCol w="1980608"/>
                <a:gridCol w="2215993"/>
                <a:gridCol w="2072089"/>
                <a:gridCol w="3064594"/>
              </a:tblGrid>
              <a:tr h="511780">
                <a:tc gridSpan="4">
                  <a:txBody>
                    <a:bodyPr/>
                    <a:lstStyle/>
                    <a:p>
                      <a:r>
                        <a:rPr lang="en-US" sz="1500" b="1" dirty="0" smtClean="0">
                          <a:solidFill>
                            <a:schemeClr val="tx1"/>
                          </a:solidFill>
                        </a:rPr>
                        <a:t>SECTION</a:t>
                      </a:r>
                      <a:r>
                        <a:rPr lang="en-US" sz="1500" b="1" baseline="0" dirty="0" smtClean="0">
                          <a:solidFill>
                            <a:schemeClr val="tx1"/>
                          </a:solidFill>
                        </a:rPr>
                        <a:t> 1: INVESTIGATING THE DESIGN CONTEXT</a:t>
                      </a:r>
                      <a:endParaRPr lang="en-US" sz="1500" b="1" dirty="0">
                        <a:solidFill>
                          <a:schemeClr val="tx1"/>
                        </a:solidFill>
                      </a:endParaRPr>
                    </a:p>
                  </a:txBody>
                  <a:tcPr>
                    <a:solidFill>
                      <a:srgbClr val="7F7F7F"/>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11780">
                <a:tc>
                  <a:txBody>
                    <a:bodyPr/>
                    <a:lstStyle/>
                    <a:p>
                      <a:pPr algn="ctr"/>
                      <a:r>
                        <a:rPr lang="en-US" sz="1500" b="1" dirty="0" smtClean="0"/>
                        <a:t>0-2</a:t>
                      </a:r>
                      <a:endParaRPr lang="en-US" sz="1500" b="1" dirty="0"/>
                    </a:p>
                  </a:txBody>
                  <a:tcPr/>
                </a:tc>
                <a:tc>
                  <a:txBody>
                    <a:bodyPr/>
                    <a:lstStyle/>
                    <a:p>
                      <a:pPr algn="ctr"/>
                      <a:r>
                        <a:rPr lang="en-US" sz="1500" b="1" dirty="0" smtClean="0"/>
                        <a:t>3-4</a:t>
                      </a:r>
                      <a:endParaRPr lang="en-US" sz="1500" b="1" dirty="0"/>
                    </a:p>
                  </a:txBody>
                  <a:tcPr/>
                </a:tc>
                <a:tc>
                  <a:txBody>
                    <a:bodyPr/>
                    <a:lstStyle/>
                    <a:p>
                      <a:pPr algn="ctr"/>
                      <a:r>
                        <a:rPr lang="en-US" sz="1500" b="1" dirty="0" smtClean="0"/>
                        <a:t>5-6</a:t>
                      </a:r>
                      <a:endParaRPr lang="en-US" sz="1500" b="1" dirty="0"/>
                    </a:p>
                  </a:txBody>
                  <a:tcPr/>
                </a:tc>
                <a:tc>
                  <a:txBody>
                    <a:bodyPr/>
                    <a:lstStyle/>
                    <a:p>
                      <a:pPr algn="ctr"/>
                      <a:r>
                        <a:rPr lang="en-US" sz="1500" b="1" dirty="0" smtClean="0"/>
                        <a:t>7-8</a:t>
                      </a:r>
                      <a:endParaRPr lang="en-US" sz="1500" b="1" dirty="0"/>
                    </a:p>
                  </a:txBody>
                  <a:tcPr/>
                </a:tc>
              </a:tr>
              <a:tr h="725022">
                <a:tc>
                  <a:txBody>
                    <a:bodyPr/>
                    <a:lstStyle/>
                    <a:p>
                      <a:endParaRPr lang="en-US" sz="1500" dirty="0"/>
                    </a:p>
                  </a:txBody>
                  <a:tcPr/>
                </a:tc>
                <a:tc>
                  <a:txBody>
                    <a:bodyPr/>
                    <a:lstStyle/>
                    <a:p>
                      <a:endParaRPr lang="en-US" sz="1500"/>
                    </a:p>
                  </a:txBody>
                  <a:tcPr/>
                </a:tc>
                <a:tc>
                  <a:txBody>
                    <a:bodyPr/>
                    <a:lstStyle/>
                    <a:p>
                      <a:endParaRPr lang="en-US" sz="15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Discrimination shown when selecting and acquiring relevant research that will promote originality in designing </a:t>
                      </a:r>
                    </a:p>
                  </a:txBody>
                  <a:tcPr/>
                </a:tc>
              </a:tr>
              <a:tr h="725022">
                <a:tc>
                  <a:txBody>
                    <a:bodyPr/>
                    <a:lstStyle/>
                    <a:p>
                      <a:r>
                        <a:rPr lang="en-US" sz="1500" kern="1200" dirty="0" smtClean="0">
                          <a:solidFill>
                            <a:schemeClr val="tx1"/>
                          </a:solidFill>
                          <a:latin typeface="+mn-lt"/>
                          <a:ea typeface="+mn-ea"/>
                          <a:cs typeface="+mn-cs"/>
                        </a:rPr>
                        <a:t>Limited understanding or analysis of design context</a:t>
                      </a:r>
                      <a:endParaRPr lang="en-US" sz="1500" dirty="0"/>
                    </a:p>
                  </a:txBody>
                  <a:tcPr/>
                </a:tc>
                <a:tc>
                  <a:txBody>
                    <a:bodyPr/>
                    <a:lstStyle/>
                    <a:p>
                      <a:r>
                        <a:rPr lang="en-US" sz="1500" kern="1200" dirty="0" smtClean="0">
                          <a:solidFill>
                            <a:schemeClr val="tx1"/>
                          </a:solidFill>
                          <a:latin typeface="+mn-lt"/>
                          <a:ea typeface="+mn-ea"/>
                          <a:cs typeface="+mn-cs"/>
                        </a:rPr>
                        <a:t>Basic understanding and analysis of the design context </a:t>
                      </a:r>
                      <a:endParaRPr lang="en-US" sz="1500" dirty="0"/>
                    </a:p>
                  </a:txBody>
                  <a:tcPr/>
                </a:tc>
                <a:tc>
                  <a:txBody>
                    <a:bodyPr/>
                    <a:lstStyle/>
                    <a:p>
                      <a:r>
                        <a:rPr lang="en-US" sz="1500" kern="1200" dirty="0" smtClean="0">
                          <a:solidFill>
                            <a:schemeClr val="tx1"/>
                          </a:solidFill>
                          <a:latin typeface="+mn-lt"/>
                          <a:ea typeface="+mn-ea"/>
                          <a:cs typeface="+mn-cs"/>
                        </a:rPr>
                        <a:t>Good understanding and analysis of the design context </a:t>
                      </a:r>
                      <a:endParaRPr lang="en-US" sz="1500" dirty="0"/>
                    </a:p>
                  </a:txBody>
                  <a:tcPr/>
                </a:tc>
                <a:tc>
                  <a:txBody>
                    <a:bodyPr/>
                    <a:lstStyle/>
                    <a:p>
                      <a:r>
                        <a:rPr lang="en-US" sz="1500" kern="1200" dirty="0" smtClean="0">
                          <a:solidFill>
                            <a:schemeClr val="tx1"/>
                          </a:solidFill>
                          <a:latin typeface="+mn-lt"/>
                          <a:ea typeface="+mn-ea"/>
                          <a:cs typeface="+mn-cs"/>
                        </a:rPr>
                        <a:t>Excellent understanding and analysis of the design context </a:t>
                      </a:r>
                      <a:endParaRPr lang="en-US" sz="1500" dirty="0"/>
                    </a:p>
                  </a:txBody>
                  <a:tcPr/>
                </a:tc>
              </a:tr>
              <a:tr h="725022">
                <a:tc>
                  <a:txBody>
                    <a:bodyPr/>
                    <a:lstStyle/>
                    <a:p>
                      <a:r>
                        <a:rPr lang="en-US" sz="1500" kern="1200" dirty="0" smtClean="0">
                          <a:solidFill>
                            <a:schemeClr val="tx1"/>
                          </a:solidFill>
                          <a:latin typeface="+mn-lt"/>
                          <a:ea typeface="+mn-ea"/>
                          <a:cs typeface="+mn-cs"/>
                        </a:rPr>
                        <a:t>Minimal analysis of other products or systems undertaken </a:t>
                      </a:r>
                      <a:endParaRPr lang="en-US" sz="1500" dirty="0"/>
                    </a:p>
                  </a:txBody>
                  <a:tcPr/>
                </a:tc>
                <a:tc>
                  <a:txBody>
                    <a:bodyPr/>
                    <a:lstStyle/>
                    <a:p>
                      <a:r>
                        <a:rPr lang="en-US" sz="1500" kern="1200" dirty="0" smtClean="0">
                          <a:solidFill>
                            <a:schemeClr val="tx1"/>
                          </a:solidFill>
                          <a:latin typeface="+mn-lt"/>
                          <a:ea typeface="+mn-ea"/>
                          <a:cs typeface="+mn-cs"/>
                        </a:rPr>
                        <a:t>Some analysis of related products or systems undertaken </a:t>
                      </a:r>
                      <a:endParaRPr lang="en-US" sz="1500" dirty="0"/>
                    </a:p>
                  </a:txBody>
                  <a:tcPr/>
                </a:tc>
                <a:tc>
                  <a:txBody>
                    <a:bodyPr/>
                    <a:lstStyle/>
                    <a:p>
                      <a:r>
                        <a:rPr lang="en-US" sz="1500" kern="1200" dirty="0" smtClean="0">
                          <a:solidFill>
                            <a:schemeClr val="tx1"/>
                          </a:solidFill>
                          <a:latin typeface="+mn-lt"/>
                          <a:ea typeface="+mn-ea"/>
                          <a:cs typeface="+mn-cs"/>
                        </a:rPr>
                        <a:t>Good analysis of relevant products or systems undertaken </a:t>
                      </a:r>
                      <a:endParaRPr lang="en-US" sz="15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Detailed analysis of relevant existing products or systems undertaken related to design intentions </a:t>
                      </a:r>
                    </a:p>
                  </a:txBody>
                  <a:tcPr/>
                </a:tc>
              </a:tr>
              <a:tr h="725022">
                <a:tc>
                  <a:txBody>
                    <a:bodyPr/>
                    <a:lstStyle/>
                    <a:p>
                      <a:r>
                        <a:rPr lang="en-US" sz="1500" kern="1200" dirty="0" smtClean="0">
                          <a:solidFill>
                            <a:schemeClr val="tx1"/>
                          </a:solidFill>
                          <a:latin typeface="+mn-lt"/>
                          <a:ea typeface="+mn-ea"/>
                          <a:cs typeface="+mn-cs"/>
                        </a:rPr>
                        <a:t>Provided little evidence of research and analysis of context </a:t>
                      </a:r>
                      <a:endParaRPr lang="en-US" sz="1500" dirty="0"/>
                    </a:p>
                  </a:txBody>
                  <a:tcPr/>
                </a:tc>
                <a:tc>
                  <a:txBody>
                    <a:bodyPr/>
                    <a:lstStyle/>
                    <a:p>
                      <a:r>
                        <a:rPr lang="en-US" sz="1500" kern="1200" dirty="0" smtClean="0">
                          <a:solidFill>
                            <a:schemeClr val="tx1"/>
                          </a:solidFill>
                          <a:latin typeface="+mn-lt"/>
                          <a:ea typeface="+mn-ea"/>
                          <a:cs typeface="+mn-cs"/>
                        </a:rPr>
                        <a:t>Made a superficial analysis of most of the research material and the context </a:t>
                      </a:r>
                      <a:endParaRPr lang="en-US" sz="1500" dirty="0"/>
                    </a:p>
                  </a:txBody>
                  <a:tcPr/>
                </a:tc>
                <a:tc>
                  <a:txBody>
                    <a:bodyPr/>
                    <a:lstStyle/>
                    <a:p>
                      <a:r>
                        <a:rPr lang="en-US" sz="1500" kern="1200" dirty="0" smtClean="0">
                          <a:solidFill>
                            <a:schemeClr val="tx1"/>
                          </a:solidFill>
                          <a:latin typeface="+mn-lt"/>
                          <a:ea typeface="+mn-ea"/>
                          <a:cs typeface="+mn-cs"/>
                        </a:rPr>
                        <a:t>Good analysis of relevant research and context </a:t>
                      </a:r>
                      <a:endParaRPr lang="en-US" sz="1500" dirty="0"/>
                    </a:p>
                  </a:txBody>
                  <a:tcPr/>
                </a:tc>
                <a:tc>
                  <a:txBody>
                    <a:bodyPr/>
                    <a:lstStyle/>
                    <a:p>
                      <a:r>
                        <a:rPr lang="en-US" sz="1500" kern="1200" dirty="0" smtClean="0">
                          <a:solidFill>
                            <a:schemeClr val="tx1"/>
                          </a:solidFill>
                          <a:latin typeface="+mn-lt"/>
                          <a:ea typeface="+mn-ea"/>
                          <a:cs typeface="+mn-cs"/>
                        </a:rPr>
                        <a:t>Comprehensive analysis of relevant and </a:t>
                      </a:r>
                      <a:r>
                        <a:rPr lang="en-US" sz="1500" kern="1200" dirty="0" err="1" smtClean="0">
                          <a:solidFill>
                            <a:schemeClr val="tx1"/>
                          </a:solidFill>
                          <a:latin typeface="+mn-lt"/>
                          <a:ea typeface="+mn-ea"/>
                          <a:cs typeface="+mn-cs"/>
                        </a:rPr>
                        <a:t>focussed</a:t>
                      </a:r>
                      <a:r>
                        <a:rPr lang="en-US" sz="1500" kern="1200" dirty="0" smtClean="0">
                          <a:solidFill>
                            <a:schemeClr val="tx1"/>
                          </a:solidFill>
                          <a:latin typeface="+mn-lt"/>
                          <a:ea typeface="+mn-ea"/>
                          <a:cs typeface="+mn-cs"/>
                        </a:rPr>
                        <a:t> research undertaken </a:t>
                      </a:r>
                      <a:endParaRPr lang="en-US" sz="1500" dirty="0"/>
                    </a:p>
                  </a:txBody>
                  <a:tcPr/>
                </a:tc>
              </a:tr>
              <a:tr h="725022">
                <a:tc>
                  <a:txBody>
                    <a:bodyPr/>
                    <a:lstStyle/>
                    <a:p>
                      <a:r>
                        <a:rPr lang="en-US" sz="1500" kern="1200" dirty="0" smtClean="0">
                          <a:solidFill>
                            <a:schemeClr val="tx1"/>
                          </a:solidFill>
                          <a:latin typeface="+mn-lt"/>
                          <a:ea typeface="+mn-ea"/>
                          <a:cs typeface="+mn-cs"/>
                        </a:rPr>
                        <a:t>Design criteria is very general and lacking in any detail </a:t>
                      </a:r>
                      <a:endParaRPr lang="en-US" sz="1500" dirty="0"/>
                    </a:p>
                  </a:txBody>
                  <a:tcPr/>
                </a:tc>
                <a:tc>
                  <a:txBody>
                    <a:bodyPr/>
                    <a:lstStyle/>
                    <a:p>
                      <a:r>
                        <a:rPr lang="en-US" sz="1500" kern="1200" dirty="0" smtClean="0">
                          <a:solidFill>
                            <a:schemeClr val="tx1"/>
                          </a:solidFill>
                          <a:latin typeface="+mn-lt"/>
                          <a:ea typeface="+mn-ea"/>
                          <a:cs typeface="+mn-cs"/>
                        </a:rPr>
                        <a:t>Design criteria reflects most of the analysis undertaken </a:t>
                      </a:r>
                      <a:endParaRPr lang="en-US" sz="1500" dirty="0"/>
                    </a:p>
                  </a:txBody>
                  <a:tcPr/>
                </a:tc>
                <a:tc>
                  <a:txBody>
                    <a:bodyPr/>
                    <a:lstStyle/>
                    <a:p>
                      <a:r>
                        <a:rPr lang="en-US" sz="1500" kern="1200" dirty="0" smtClean="0">
                          <a:solidFill>
                            <a:schemeClr val="tx1"/>
                          </a:solidFill>
                          <a:latin typeface="+mn-lt"/>
                          <a:ea typeface="+mn-ea"/>
                          <a:cs typeface="+mn-cs"/>
                        </a:rPr>
                        <a:t>Design criteria which reflects the analysis undertaken </a:t>
                      </a:r>
                      <a:endParaRPr lang="en-US" sz="1500" dirty="0"/>
                    </a:p>
                  </a:txBody>
                  <a:tcPr/>
                </a:tc>
                <a:tc>
                  <a:txBody>
                    <a:bodyPr/>
                    <a:lstStyle/>
                    <a:p>
                      <a:r>
                        <a:rPr lang="en-US" sz="1500" kern="1200" dirty="0" smtClean="0">
                          <a:solidFill>
                            <a:schemeClr val="tx1"/>
                          </a:solidFill>
                          <a:latin typeface="+mn-lt"/>
                          <a:ea typeface="+mn-ea"/>
                          <a:cs typeface="+mn-cs"/>
                        </a:rPr>
                        <a:t>Clear and specific design criteria identified, reflecting the analysis undertaken </a:t>
                      </a:r>
                      <a:endParaRPr lang="en-US" sz="1500" dirty="0"/>
                    </a:p>
                  </a:txBody>
                  <a:tcPr/>
                </a:tc>
              </a:tr>
              <a:tr h="725022">
                <a:tc>
                  <a:txBody>
                    <a:bodyPr/>
                    <a:lstStyle/>
                    <a:p>
                      <a:r>
                        <a:rPr lang="en-US" sz="1500" kern="1200" dirty="0" smtClean="0">
                          <a:solidFill>
                            <a:schemeClr val="tx1"/>
                          </a:solidFill>
                          <a:latin typeface="+mn-lt"/>
                          <a:ea typeface="+mn-ea"/>
                          <a:cs typeface="+mn-cs"/>
                        </a:rPr>
                        <a:t>Limited understanding of the target market/user evident </a:t>
                      </a:r>
                      <a:endParaRPr lang="en-US" sz="1500" dirty="0"/>
                    </a:p>
                  </a:txBody>
                  <a:tcPr/>
                </a:tc>
                <a:tc>
                  <a:txBody>
                    <a:bodyPr/>
                    <a:lstStyle/>
                    <a:p>
                      <a:r>
                        <a:rPr lang="en-US" sz="1500" kern="1200" dirty="0" smtClean="0">
                          <a:solidFill>
                            <a:schemeClr val="tx1"/>
                          </a:solidFill>
                          <a:latin typeface="+mn-lt"/>
                          <a:ea typeface="+mn-ea"/>
                          <a:cs typeface="+mn-cs"/>
                        </a:rPr>
                        <a:t>Some consideration has been taken of the likely consumer/user </a:t>
                      </a:r>
                      <a:endParaRPr lang="en-US" sz="1500" dirty="0"/>
                    </a:p>
                  </a:txBody>
                  <a:tcPr/>
                </a:tc>
                <a:tc>
                  <a:txBody>
                    <a:bodyPr/>
                    <a:lstStyle/>
                    <a:p>
                      <a:r>
                        <a:rPr lang="en-US" sz="1500" kern="1200" dirty="0" smtClean="0">
                          <a:solidFill>
                            <a:schemeClr val="tx1"/>
                          </a:solidFill>
                          <a:latin typeface="+mn-lt"/>
                          <a:ea typeface="+mn-ea"/>
                          <a:cs typeface="+mn-cs"/>
                        </a:rPr>
                        <a:t>Target market for product has been identified </a:t>
                      </a:r>
                      <a:endParaRPr lang="en-US" sz="1500" dirty="0"/>
                    </a:p>
                  </a:txBody>
                  <a:tcPr/>
                </a:tc>
                <a:tc>
                  <a:txBody>
                    <a:bodyPr/>
                    <a:lstStyle/>
                    <a:p>
                      <a:r>
                        <a:rPr lang="en-US" sz="1500" kern="1200" dirty="0" smtClean="0">
                          <a:solidFill>
                            <a:schemeClr val="tx1"/>
                          </a:solidFill>
                          <a:latin typeface="+mn-lt"/>
                          <a:ea typeface="+mn-ea"/>
                          <a:cs typeface="+mn-cs"/>
                        </a:rPr>
                        <a:t>Target market identified and the intended consumer/user profiled </a:t>
                      </a:r>
                      <a:endParaRPr lang="en-US" sz="1500" dirty="0"/>
                    </a:p>
                  </a:txBody>
                  <a:tcPr/>
                </a:tc>
              </a:tr>
            </a:tbl>
          </a:graphicData>
        </a:graphic>
      </p:graphicFrame>
    </p:spTree>
    <p:extLst>
      <p:ext uri="{BB962C8B-B14F-4D97-AF65-F5344CB8AC3E}">
        <p14:creationId xmlns:p14="http://schemas.microsoft.com/office/powerpoint/2010/main" val="162377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463" y="116633"/>
            <a:ext cx="9595066" cy="6617195"/>
          </a:xfrm>
          <a:prstGeom prst="rect">
            <a:avLst/>
          </a:prstGeom>
        </p:spPr>
        <p:txBody>
          <a:bodyPr wrap="square">
            <a:spAutoFit/>
          </a:bodyPr>
          <a:lstStyle/>
          <a:p>
            <a:endParaRPr lang="en-GB" sz="1600" b="1" dirty="0" smtClean="0">
              <a:solidFill>
                <a:srgbClr val="FF0000"/>
              </a:solidFill>
            </a:endParaRPr>
          </a:p>
          <a:p>
            <a:r>
              <a:rPr lang="en-GB" sz="2400" b="1" dirty="0" smtClean="0"/>
              <a:t> Help – Section 2 </a:t>
            </a:r>
            <a:r>
              <a:rPr lang="en-GB" sz="2400" b="1" dirty="0" smtClean="0">
                <a:solidFill>
                  <a:srgbClr val="FF0000"/>
                </a:solidFill>
              </a:rPr>
              <a:t>-Development of Design Proposal </a:t>
            </a:r>
            <a:r>
              <a:rPr lang="en-GB" sz="2400" b="1" dirty="0" smtClean="0"/>
              <a:t>– 32 Marks </a:t>
            </a:r>
            <a:r>
              <a:rPr lang="en-GB" sz="2400" dirty="0" smtClean="0">
                <a:solidFill>
                  <a:srgbClr val="FF0000"/>
                </a:solidFill>
              </a:rPr>
              <a:t>	</a:t>
            </a:r>
            <a:endParaRPr lang="en-GB" sz="1600" dirty="0" smtClean="0">
              <a:solidFill>
                <a:srgbClr val="FF0000"/>
              </a:solidFill>
            </a:endParaRPr>
          </a:p>
          <a:p>
            <a:r>
              <a:rPr lang="en-GB" sz="1200" b="1" i="1" dirty="0" smtClean="0">
                <a:solidFill>
                  <a:srgbClr val="FF0000"/>
                </a:solidFill>
              </a:rPr>
              <a:t>PAGE 5 –Development  - Initial Ideas </a:t>
            </a:r>
          </a:p>
          <a:p>
            <a:pPr>
              <a:defRPr/>
            </a:pPr>
            <a:r>
              <a:rPr lang="en-GB" sz="1200" dirty="0"/>
              <a:t>This is the most exciting part of your coursework! The purpose is to design something new, original and exciting, a product with a difference, something that everyone will want to buy! </a:t>
            </a:r>
          </a:p>
          <a:p>
            <a:pPr>
              <a:defRPr/>
            </a:pPr>
            <a:r>
              <a:rPr lang="en-GB" sz="1200" dirty="0"/>
              <a:t>Let your research and design specification guide you to come up with a wide range of ideas. All ideas must be well presented and must show your thinking. </a:t>
            </a:r>
          </a:p>
          <a:p>
            <a:pPr>
              <a:defRPr/>
            </a:pPr>
            <a:r>
              <a:rPr lang="en-GB" sz="1200" dirty="0"/>
              <a:t>Be bold and confident; sketch freely. </a:t>
            </a:r>
            <a:r>
              <a:rPr lang="en-GB" sz="1200" b="1" dirty="0"/>
              <a:t>DO NOT</a:t>
            </a:r>
            <a:r>
              <a:rPr lang="en-GB" sz="1200" dirty="0"/>
              <a:t> use colour, just let your ideas flow.  Make notes and annotate to explain your thinking.</a:t>
            </a:r>
          </a:p>
          <a:p>
            <a:r>
              <a:rPr lang="en-GB" sz="1200" dirty="0" smtClean="0"/>
              <a:t>	</a:t>
            </a:r>
          </a:p>
          <a:p>
            <a:pPr>
              <a:defRPr/>
            </a:pPr>
            <a:r>
              <a:rPr lang="en-GB" sz="1200" b="1" i="1" dirty="0" smtClean="0">
                <a:solidFill>
                  <a:srgbClr val="FF0000"/>
                </a:solidFill>
              </a:rPr>
              <a:t>PAGE 6 –Development  - Design Ideas </a:t>
            </a:r>
          </a:p>
          <a:p>
            <a:r>
              <a:rPr lang="en-GB" sz="1200" b="1" i="1" dirty="0" smtClean="0">
                <a:solidFill>
                  <a:srgbClr val="FF0000"/>
                </a:solidFill>
              </a:rPr>
              <a:t>PAGE 7 –Development  - Design Ideas </a:t>
            </a:r>
          </a:p>
          <a:p>
            <a:r>
              <a:rPr lang="en-GB" sz="1200" b="1" i="1" dirty="0" smtClean="0">
                <a:solidFill>
                  <a:srgbClr val="FF0000"/>
                </a:solidFill>
              </a:rPr>
              <a:t>PAGE 8 –Development  - Design  Ideas </a:t>
            </a:r>
          </a:p>
          <a:p>
            <a:endParaRPr lang="en-GB" sz="1200" b="1" i="1" dirty="0" smtClean="0">
              <a:solidFill>
                <a:srgbClr val="FF0000"/>
              </a:solidFill>
            </a:endParaRPr>
          </a:p>
          <a:p>
            <a:pPr>
              <a:defRPr/>
            </a:pPr>
            <a:r>
              <a:rPr lang="en-GB" sz="1200" dirty="0"/>
              <a:t>You must now firm up your ideas and present </a:t>
            </a:r>
            <a:r>
              <a:rPr lang="en-GB" sz="1200" b="1" dirty="0"/>
              <a:t>6-8 realistic design ideas </a:t>
            </a:r>
            <a:r>
              <a:rPr lang="en-GB" sz="1200" dirty="0"/>
              <a:t>(use 2-3 A3-sheets), including colour, front and back views, inside views, measurements, decorative details and clear annotation.  Remember the design principles of shape, style, colour, pattern, balance and proportion and present your work in a unique way.</a:t>
            </a:r>
          </a:p>
          <a:p>
            <a:pPr>
              <a:defRPr/>
            </a:pPr>
            <a:r>
              <a:rPr lang="en-GB" sz="1200" dirty="0"/>
              <a:t>You must </a:t>
            </a:r>
            <a:r>
              <a:rPr lang="en-GB" sz="1200" b="1" dirty="0"/>
              <a:t>evaluate</a:t>
            </a:r>
            <a:r>
              <a:rPr lang="en-GB" sz="1200" dirty="0"/>
              <a:t> each design idea against the </a:t>
            </a:r>
            <a:r>
              <a:rPr lang="en-GB" sz="1200" b="1" dirty="0"/>
              <a:t>design specification</a:t>
            </a:r>
            <a:r>
              <a:rPr lang="en-GB" sz="1200" dirty="0"/>
              <a:t>!</a:t>
            </a:r>
          </a:p>
          <a:p>
            <a:endParaRPr lang="en-GB" sz="1200" b="1" i="1" dirty="0" smtClean="0">
              <a:solidFill>
                <a:srgbClr val="FF0000"/>
              </a:solidFill>
            </a:endParaRPr>
          </a:p>
          <a:p>
            <a:r>
              <a:rPr lang="en-GB" sz="1200" b="1" i="1" dirty="0" smtClean="0">
                <a:solidFill>
                  <a:srgbClr val="FF0000"/>
                </a:solidFill>
              </a:rPr>
              <a:t>PAGE 9 –Development  - Review of Design Ideas </a:t>
            </a:r>
          </a:p>
          <a:p>
            <a:r>
              <a:rPr lang="en-GB" sz="1200" dirty="0" smtClean="0">
                <a:cs typeface="+mn-cs"/>
              </a:rPr>
              <a:t>You must </a:t>
            </a:r>
            <a:r>
              <a:rPr lang="en-GB" sz="1200" b="1" dirty="0" smtClean="0">
                <a:cs typeface="+mn-cs"/>
              </a:rPr>
              <a:t>evaluate</a:t>
            </a:r>
            <a:r>
              <a:rPr lang="en-GB" sz="1200" dirty="0" smtClean="0">
                <a:cs typeface="+mn-cs"/>
              </a:rPr>
              <a:t> each design idea against the </a:t>
            </a:r>
            <a:r>
              <a:rPr lang="en-GB" sz="1200" b="1" dirty="0" smtClean="0">
                <a:cs typeface="+mn-cs"/>
              </a:rPr>
              <a:t>design specification</a:t>
            </a:r>
            <a:r>
              <a:rPr lang="en-GB" sz="1200" dirty="0" smtClean="0">
                <a:cs typeface="+mn-cs"/>
              </a:rPr>
              <a:t>!</a:t>
            </a:r>
          </a:p>
          <a:p>
            <a:endParaRPr lang="en-GB" sz="1200" b="1" i="1" dirty="0" smtClean="0">
              <a:solidFill>
                <a:srgbClr val="FF0000"/>
              </a:solidFill>
            </a:endParaRPr>
          </a:p>
          <a:p>
            <a:r>
              <a:rPr lang="en-GB" sz="1200" b="1" i="1" dirty="0" smtClean="0">
                <a:solidFill>
                  <a:srgbClr val="FF0000"/>
                </a:solidFill>
              </a:rPr>
              <a:t>PAGE 10 – Planning Development </a:t>
            </a:r>
          </a:p>
          <a:p>
            <a:pPr>
              <a:defRPr/>
            </a:pPr>
            <a:r>
              <a:rPr lang="en-GB" sz="1200" b="1" dirty="0"/>
              <a:t>Development</a:t>
            </a:r>
            <a:r>
              <a:rPr lang="en-GB" sz="1200" dirty="0"/>
              <a:t> is the most important and time-consuming part of your task! You will have 6-8 hours to carry out practical trials and it is therefore important to </a:t>
            </a:r>
            <a:r>
              <a:rPr lang="en-GB" sz="1200" b="1" dirty="0"/>
              <a:t>plan</a:t>
            </a:r>
            <a:r>
              <a:rPr lang="en-GB" sz="1200" dirty="0"/>
              <a:t> every stage in detail. </a:t>
            </a:r>
          </a:p>
          <a:p>
            <a:pPr>
              <a:defRPr/>
            </a:pPr>
            <a:r>
              <a:rPr lang="en-GB" sz="1200" dirty="0"/>
              <a:t>You need to develop the </a:t>
            </a:r>
            <a:r>
              <a:rPr lang="en-GB" sz="1200" b="1" dirty="0"/>
              <a:t>shape, style, size, colour,</a:t>
            </a:r>
            <a:r>
              <a:rPr lang="en-GB" sz="1200" dirty="0"/>
              <a:t> </a:t>
            </a:r>
            <a:r>
              <a:rPr lang="en-GB" sz="1200" b="1" dirty="0"/>
              <a:t>choice of material and construction techniques </a:t>
            </a:r>
            <a:r>
              <a:rPr lang="en-GB" sz="1200" dirty="0"/>
              <a:t>for your product by carrying out some practical trials. Present your work over </a:t>
            </a:r>
            <a:r>
              <a:rPr lang="en-GB" sz="1200" b="1" dirty="0"/>
              <a:t>6-8 A3-sheets</a:t>
            </a:r>
            <a:endParaRPr lang="en-GB" sz="1200" dirty="0"/>
          </a:p>
          <a:p>
            <a:endParaRPr lang="en-GB" sz="1200" b="1" i="1" dirty="0" smtClean="0">
              <a:solidFill>
                <a:srgbClr val="FF0000"/>
              </a:solidFill>
            </a:endParaRPr>
          </a:p>
          <a:p>
            <a:r>
              <a:rPr lang="en-GB" sz="1200" b="1" i="1" dirty="0" smtClean="0">
                <a:solidFill>
                  <a:srgbClr val="FF0000"/>
                </a:solidFill>
              </a:rPr>
              <a:t>PAGE 11 – Development of Shape, style and size </a:t>
            </a:r>
          </a:p>
          <a:p>
            <a:pPr marL="228600" indent="-228600">
              <a:defRPr/>
            </a:pPr>
            <a:r>
              <a:rPr lang="en-GB" sz="1200" dirty="0"/>
              <a:t>Look at the design ideas you’ve come up with. You will have a favourite.  Go through the design specification criteria to see if it matches what you have designed.</a:t>
            </a:r>
          </a:p>
          <a:p>
            <a:pPr marL="228600" indent="-228600">
              <a:defRPr/>
            </a:pPr>
            <a:r>
              <a:rPr lang="en-GB" sz="1200" dirty="0"/>
              <a:t>1.  Sketch your best idea, making modifications and trying different styles. Include teamwork, where your peers modify the shape and style of your idea!</a:t>
            </a:r>
          </a:p>
          <a:p>
            <a:pPr marL="228600" indent="-228600">
              <a:buFontTx/>
              <a:buAutoNum type="arabicPeriod" startAt="2"/>
              <a:defRPr/>
            </a:pPr>
            <a:r>
              <a:rPr lang="en-GB" sz="1200" dirty="0"/>
              <a:t> Make a paper model/prototype of the product to check that the size is right.</a:t>
            </a:r>
          </a:p>
          <a:p>
            <a:pPr marL="228600" indent="-228600">
              <a:buFontTx/>
              <a:buAutoNum type="arabicPeriod" startAt="3"/>
              <a:defRPr/>
            </a:pPr>
            <a:r>
              <a:rPr lang="en-GB" sz="1200" dirty="0"/>
              <a:t>Make a model or template.  Add all the markings</a:t>
            </a:r>
            <a:r>
              <a:rPr lang="en-GB" sz="1200" dirty="0" smtClean="0"/>
              <a:t>.</a:t>
            </a:r>
            <a:endParaRPr lang="en-GB" sz="1200" dirty="0"/>
          </a:p>
        </p:txBody>
      </p:sp>
    </p:spTree>
    <p:extLst>
      <p:ext uri="{BB962C8B-B14F-4D97-AF65-F5344CB8AC3E}">
        <p14:creationId xmlns:p14="http://schemas.microsoft.com/office/powerpoint/2010/main" val="50904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495055" y="806224"/>
            <a:ext cx="8915891" cy="5320393"/>
          </a:xfrm>
        </p:spPr>
        <p:txBody>
          <a:bodyPr/>
          <a:lstStyle/>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GB" sz="1500">
              <a:cs typeface="+mn-cs"/>
            </a:endParaRPr>
          </a:p>
          <a:p>
            <a:pPr eaLnBrk="1" hangingPunct="1">
              <a:buFontTx/>
              <a:buNone/>
              <a:defRPr/>
            </a:pPr>
            <a:endParaRPr lang="en-US" sz="1500">
              <a:cs typeface="+mn-cs"/>
            </a:endParaRPr>
          </a:p>
        </p:txBody>
      </p:sp>
      <p:sp>
        <p:nvSpPr>
          <p:cNvPr id="206852" name="Text Box 4"/>
          <p:cNvSpPr txBox="1">
            <a:spLocks noChangeArrowheads="1"/>
          </p:cNvSpPr>
          <p:nvPr/>
        </p:nvSpPr>
        <p:spPr bwMode="auto">
          <a:xfrm>
            <a:off x="0" y="0"/>
            <a:ext cx="990600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cs typeface="+mn-cs"/>
            </a:endParaRPr>
          </a:p>
        </p:txBody>
      </p:sp>
      <p:sp>
        <p:nvSpPr>
          <p:cNvPr id="206853" name="Text Box 5"/>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 Initial Ideas P5</a:t>
            </a:r>
            <a:endParaRPr lang="en-US" sz="3000" dirty="0">
              <a:latin typeface="Calibri" charset="0"/>
              <a:cs typeface="+mn-cs"/>
            </a:endParaRPr>
          </a:p>
        </p:txBody>
      </p:sp>
      <p:sp>
        <p:nvSpPr>
          <p:cNvPr id="206854" name="Text Box 6"/>
          <p:cNvSpPr txBox="1">
            <a:spLocks noChangeArrowheads="1"/>
          </p:cNvSpPr>
          <p:nvPr/>
        </p:nvSpPr>
        <p:spPr bwMode="auto">
          <a:xfrm>
            <a:off x="327990" y="754063"/>
            <a:ext cx="9250022" cy="5839895"/>
          </a:xfrm>
          <a:prstGeom prst="rect">
            <a:avLst/>
          </a:prstGeom>
          <a:noFill/>
          <a:ln w="9525">
            <a:solidFill>
              <a:schemeClr val="tx1">
                <a:alpha val="97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b="0" i="1" dirty="0" smtClean="0">
                <a:cs typeface="+mn-cs"/>
              </a:rPr>
              <a:t>Use an HB or 2B pencil, sketch out some early ideas. </a:t>
            </a:r>
          </a:p>
          <a:p>
            <a:pPr algn="ctr">
              <a:spcBef>
                <a:spcPct val="50000"/>
              </a:spcBef>
              <a:defRPr/>
            </a:pPr>
            <a:r>
              <a:rPr lang="en-GB" b="0" i="1" dirty="0" smtClean="0">
                <a:cs typeface="+mn-cs"/>
              </a:rPr>
              <a:t> Look at your mood board and research to inspire you.  Fill up the whole sheet!</a:t>
            </a: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i="1" dirty="0" smtClean="0">
              <a:cs typeface="+mn-cs"/>
            </a:endParaRPr>
          </a:p>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endParaRPr lang="en-US" b="0" dirty="0" smtClean="0">
              <a:cs typeface="+mn-cs"/>
            </a:endParaRPr>
          </a:p>
        </p:txBody>
      </p:sp>
      <p:pic>
        <p:nvPicPr>
          <p:cNvPr id="31751" name="Picture 2" descr="Screen Shot 2015-02-27 at 19.48.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107" y="1662949"/>
            <a:ext cx="7155158" cy="493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161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sz="quarter"/>
          </p:nvPr>
        </p:nvSpPr>
        <p:spPr>
          <a:xfrm>
            <a:off x="0" y="0"/>
            <a:ext cx="9906000" cy="432027"/>
          </a:xfrm>
          <a:solidFill>
            <a:schemeClr val="bg2">
              <a:lumMod val="20000"/>
              <a:lumOff val="80000"/>
            </a:schemeClr>
          </a:solidFill>
        </p:spPr>
        <p:txBody>
          <a:bodyPr>
            <a:normAutofit fontScale="90000"/>
          </a:bodyPr>
          <a:lstStyle/>
          <a:p>
            <a:pPr algn="r" eaLnBrk="1" hangingPunct="1">
              <a:defRPr/>
            </a:pPr>
            <a:r>
              <a:rPr lang="en-GB" sz="3000" b="1" dirty="0">
                <a:latin typeface="Calibri" charset="0"/>
                <a:cs typeface="+mj-cs"/>
              </a:rPr>
              <a:t>Development - Design Ideas </a:t>
            </a:r>
            <a:r>
              <a:rPr lang="en-GB" sz="3000" b="1" dirty="0" smtClean="0">
                <a:latin typeface="Calibri" charset="0"/>
                <a:cs typeface="+mj-cs"/>
              </a:rPr>
              <a:t>P6, P7, P8 </a:t>
            </a:r>
            <a:endParaRPr lang="en-US" sz="3000" b="1" dirty="0">
              <a:latin typeface="Calibri" charset="0"/>
              <a:cs typeface="+mj-cs"/>
            </a:endParaRPr>
          </a:p>
        </p:txBody>
      </p:sp>
      <p:sp>
        <p:nvSpPr>
          <p:cNvPr id="183310" name="Text Box 14"/>
          <p:cNvSpPr txBox="1">
            <a:spLocks noChangeArrowheads="1"/>
          </p:cNvSpPr>
          <p:nvPr/>
        </p:nvSpPr>
        <p:spPr bwMode="auto">
          <a:xfrm>
            <a:off x="439775" y="548822"/>
            <a:ext cx="4122586"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dirty="0" smtClean="0">
                <a:cs typeface="+mn-cs"/>
              </a:rPr>
              <a:t>Design Idea 1</a:t>
            </a:r>
            <a:endParaRPr lang="en-US" dirty="0" smtClean="0">
              <a:cs typeface="+mn-cs"/>
            </a:endParaRPr>
          </a:p>
        </p:txBody>
      </p:sp>
      <p:sp>
        <p:nvSpPr>
          <p:cNvPr id="183311" name="Text Box 15"/>
          <p:cNvSpPr txBox="1">
            <a:spLocks noChangeArrowheads="1"/>
          </p:cNvSpPr>
          <p:nvPr/>
        </p:nvSpPr>
        <p:spPr bwMode="auto">
          <a:xfrm>
            <a:off x="5175345" y="548822"/>
            <a:ext cx="4122586"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smtClean="0">
                <a:cs typeface="+mn-cs"/>
              </a:rPr>
              <a:t>Design Idea 2</a:t>
            </a:r>
            <a:endParaRPr lang="en-US" smtClean="0">
              <a:cs typeface="+mn-cs"/>
            </a:endParaRPr>
          </a:p>
        </p:txBody>
      </p:sp>
      <p:sp>
        <p:nvSpPr>
          <p:cNvPr id="183312" name="Text Box 16"/>
          <p:cNvSpPr txBox="1">
            <a:spLocks noChangeArrowheads="1"/>
          </p:cNvSpPr>
          <p:nvPr/>
        </p:nvSpPr>
        <p:spPr bwMode="auto">
          <a:xfrm>
            <a:off x="606841" y="5299629"/>
            <a:ext cx="4067308" cy="13001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How does it meet the Design Criteria:</a:t>
            </a:r>
          </a:p>
          <a:p>
            <a:pPr>
              <a:spcBef>
                <a:spcPct val="50000"/>
              </a:spcBef>
              <a:defRPr/>
            </a:pPr>
            <a:r>
              <a:rPr lang="en-GB" sz="1300" b="0" dirty="0">
                <a:cs typeface="+mn-cs"/>
              </a:rPr>
              <a:t>My design meets the …………. specification point because………..</a:t>
            </a:r>
          </a:p>
          <a:p>
            <a:pPr>
              <a:spcBef>
                <a:spcPct val="50000"/>
              </a:spcBef>
              <a:defRPr/>
            </a:pPr>
            <a:r>
              <a:rPr lang="en-GB" sz="1300" b="0" dirty="0">
                <a:cs typeface="+mn-cs"/>
              </a:rPr>
              <a:t>My design does not meet the …………. specification point because……..</a:t>
            </a:r>
            <a:endParaRPr lang="en-GB" dirty="0" smtClean="0">
              <a:cs typeface="+mn-cs"/>
            </a:endParaRPr>
          </a:p>
        </p:txBody>
      </p:sp>
      <p:sp>
        <p:nvSpPr>
          <p:cNvPr id="183313" name="Text Box 17"/>
          <p:cNvSpPr txBox="1">
            <a:spLocks noChangeArrowheads="1"/>
          </p:cNvSpPr>
          <p:nvPr/>
        </p:nvSpPr>
        <p:spPr bwMode="auto">
          <a:xfrm>
            <a:off x="5454197" y="4953381"/>
            <a:ext cx="4067308" cy="1646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How does it meet the Design Criteria:</a:t>
            </a:r>
          </a:p>
          <a:p>
            <a:pPr>
              <a:spcBef>
                <a:spcPct val="50000"/>
              </a:spcBef>
              <a:defRPr/>
            </a:pPr>
            <a:r>
              <a:rPr lang="en-GB" sz="1300" b="0" dirty="0">
                <a:cs typeface="+mn-cs"/>
              </a:rPr>
              <a:t>My design meets the …………. specification point because………..</a:t>
            </a:r>
          </a:p>
          <a:p>
            <a:pPr>
              <a:spcBef>
                <a:spcPct val="50000"/>
              </a:spcBef>
              <a:defRPr/>
            </a:pPr>
            <a:r>
              <a:rPr lang="en-GB" sz="1300" b="0" dirty="0">
                <a:cs typeface="+mn-cs"/>
              </a:rPr>
              <a:t>My design does not meet the …………. specification point because……..</a:t>
            </a:r>
            <a:endParaRPr lang="en-GB" sz="1300" dirty="0">
              <a:cs typeface="+mn-cs"/>
            </a:endParaRPr>
          </a:p>
          <a:p>
            <a:pPr>
              <a:spcBef>
                <a:spcPct val="50000"/>
              </a:spcBef>
              <a:defRPr/>
            </a:pPr>
            <a:endParaRPr lang="en-US" dirty="0" smtClean="0">
              <a:cs typeface="+mn-cs"/>
            </a:endParaRPr>
          </a:p>
        </p:txBody>
      </p:sp>
    </p:spTree>
    <p:extLst>
      <p:ext uri="{BB962C8B-B14F-4D97-AF65-F5344CB8AC3E}">
        <p14:creationId xmlns:p14="http://schemas.microsoft.com/office/powerpoint/2010/main" val="11894265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 Review of Design Ideas P9</a:t>
            </a:r>
            <a:endParaRPr lang="en-US" sz="3000" dirty="0">
              <a:latin typeface="Calibri" charset="0"/>
              <a:cs typeface="+mn-cs"/>
            </a:endParaRPr>
          </a:p>
        </p:txBody>
      </p:sp>
      <p:graphicFrame>
        <p:nvGraphicFramePr>
          <p:cNvPr id="259210" name="Group 138"/>
          <p:cNvGraphicFramePr>
            <a:graphicFrameLocks noGrp="1"/>
          </p:cNvGraphicFramePr>
          <p:nvPr>
            <p:ph/>
            <p:extLst>
              <p:ext uri="{D42A27DB-BD31-4B8C-83A1-F6EECF244321}">
                <p14:modId xmlns:p14="http://schemas.microsoft.com/office/powerpoint/2010/main" val="37262744"/>
              </p:ext>
            </p:extLst>
          </p:nvPr>
        </p:nvGraphicFramePr>
        <p:xfrm>
          <a:off x="495055" y="703036"/>
          <a:ext cx="9026450" cy="5797322"/>
        </p:xfrm>
        <a:graphic>
          <a:graphicData uri="http://schemas.openxmlformats.org/drawingml/2006/table">
            <a:tbl>
              <a:tblPr/>
              <a:tblGrid>
                <a:gridCol w="1225966"/>
                <a:gridCol w="1504817"/>
                <a:gridCol w="1560097"/>
                <a:gridCol w="1560097"/>
                <a:gridCol w="1560097"/>
                <a:gridCol w="1615376"/>
              </a:tblGrid>
              <a:tr h="67496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Ideas</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ＭＳ Ｐゴシック" charset="0"/>
                        </a:rPr>
                        <a:t>Design Criteria met</a:t>
                      </a:r>
                      <a:endParaRPr kumimoji="0" lang="en-US" sz="1200" b="1"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Criteria not met</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Criteria partly met</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Changes I can make to ensure all specification criteria met</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Feedback from others</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 1</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 2</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 3</a:t>
                      </a:r>
                    </a:p>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 4</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Design Idea 5</a:t>
                      </a:r>
                      <a:endParaRPr kumimoji="0" lang="en-US" sz="1200" b="1"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4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ＭＳ Ｐゴシック" charset="0"/>
                        </a:rPr>
                        <a:t>Design Idea 6</a:t>
                      </a:r>
                      <a:endParaRPr kumimoji="0" lang="en-US" sz="1200" b="1"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charset="0"/>
                          <a:ea typeface="ＭＳ Ｐゴシック" charset="0"/>
                        </a:rPr>
                        <a:t>The function does what is intended because …….</a:t>
                      </a: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 The ergonomics of the product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 The style has been partially met because…. </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can try to change….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like this product because…..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rPr>
                        <a:t>I would buy this product because….</a:t>
                      </a:r>
                      <a:endParaRPr kumimoji="0" lang="en-US" sz="1200" b="0" i="1"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9839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Rectangle 5"/>
          <p:cNvSpPr>
            <a:spLocks noGrp="1" noChangeArrowheads="1"/>
          </p:cNvSpPr>
          <p:nvPr>
            <p:ph type="body" sz="half" idx="1"/>
          </p:nvPr>
        </p:nvSpPr>
        <p:spPr>
          <a:xfrm>
            <a:off x="327990" y="806225"/>
            <a:ext cx="4346159" cy="1683796"/>
          </a:xfrm>
          <a:ln>
            <a:solidFill>
              <a:schemeClr val="tx1"/>
            </a:solidFill>
            <a:miter lim="800000"/>
            <a:headEnd/>
            <a:tailEnd/>
          </a:ln>
        </p:spPr>
        <p:txBody>
          <a:bodyPr/>
          <a:lstStyle/>
          <a:p>
            <a:pPr eaLnBrk="1" hangingPunct="1">
              <a:buFontTx/>
              <a:buNone/>
              <a:defRPr/>
            </a:pPr>
            <a:r>
              <a:rPr lang="en-GB" sz="1600" dirty="0" smtClean="0">
                <a:cs typeface="+mn-cs"/>
              </a:rPr>
              <a:t>So </a:t>
            </a:r>
            <a:r>
              <a:rPr lang="en-GB" sz="1600" dirty="0">
                <a:cs typeface="+mn-cs"/>
              </a:rPr>
              <a:t>far in my research I have looked at…….. </a:t>
            </a:r>
          </a:p>
          <a:p>
            <a:pPr eaLnBrk="1" hangingPunct="1">
              <a:buFontTx/>
              <a:buNone/>
              <a:defRPr/>
            </a:pPr>
            <a:r>
              <a:rPr lang="en-GB" sz="1600" dirty="0">
                <a:cs typeface="+mn-cs"/>
              </a:rPr>
              <a:t>This has helped me…….</a:t>
            </a:r>
          </a:p>
          <a:p>
            <a:pPr eaLnBrk="1" hangingPunct="1">
              <a:buFontTx/>
              <a:buNone/>
              <a:defRPr/>
            </a:pPr>
            <a:r>
              <a:rPr lang="en-GB" sz="1600" dirty="0">
                <a:cs typeface="+mn-cs"/>
              </a:rPr>
              <a:t>I need to look at…………….</a:t>
            </a:r>
          </a:p>
          <a:p>
            <a:pPr eaLnBrk="1" hangingPunct="1">
              <a:buFontTx/>
              <a:buNone/>
              <a:defRPr/>
            </a:pPr>
            <a:r>
              <a:rPr lang="en-GB" sz="1600" dirty="0">
                <a:cs typeface="+mn-cs"/>
              </a:rPr>
              <a:t>because this will help me </a:t>
            </a:r>
          </a:p>
          <a:p>
            <a:pPr eaLnBrk="1" hangingPunct="1">
              <a:buFontTx/>
              <a:buNone/>
              <a:defRPr/>
            </a:pPr>
            <a:r>
              <a:rPr lang="en-GB" sz="1600" dirty="0">
                <a:cs typeface="+mn-cs"/>
              </a:rPr>
              <a:t>I would like to experiment with ………</a:t>
            </a:r>
            <a:r>
              <a:rPr lang="en-GB" sz="1600" dirty="0" smtClean="0">
                <a:cs typeface="+mn-cs"/>
              </a:rPr>
              <a:t>…</a:t>
            </a:r>
            <a:endParaRPr lang="en-GB" sz="1500" dirty="0">
              <a:cs typeface="+mn-cs"/>
            </a:endParaRPr>
          </a:p>
          <a:p>
            <a:pPr algn="ctr" eaLnBrk="1" hangingPunct="1">
              <a:buFontTx/>
              <a:buNone/>
              <a:defRPr/>
            </a:pPr>
            <a:endParaRPr lang="en-GB" sz="1500" dirty="0">
              <a:cs typeface="+mn-cs"/>
            </a:endParaRPr>
          </a:p>
        </p:txBody>
      </p:sp>
      <p:sp>
        <p:nvSpPr>
          <p:cNvPr id="189448" name="Text Box 8"/>
          <p:cNvSpPr txBox="1">
            <a:spLocks noChangeArrowheads="1"/>
          </p:cNvSpPr>
          <p:nvPr/>
        </p:nvSpPr>
        <p:spPr bwMode="auto">
          <a:xfrm>
            <a:off x="0" y="0"/>
            <a:ext cx="9906000" cy="558382"/>
          </a:xfrm>
          <a:prstGeom prst="rect">
            <a:avLst/>
          </a:prstGeom>
          <a:solidFill>
            <a:schemeClr val="bg2">
              <a:lumMod val="20000"/>
              <a:lumOff val="80000"/>
            </a:schemeClr>
          </a:solidFill>
          <a:ln>
            <a:noFill/>
          </a:ln>
          <a:effec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Planning Development P10</a:t>
            </a:r>
            <a:endParaRPr lang="en-US" sz="3000" dirty="0">
              <a:latin typeface="Calibri" charset="0"/>
              <a:cs typeface="+mn-cs"/>
            </a:endParaRPr>
          </a:p>
        </p:txBody>
      </p:sp>
      <p:graphicFrame>
        <p:nvGraphicFramePr>
          <p:cNvPr id="189515" name="Group 75"/>
          <p:cNvGraphicFramePr>
            <a:graphicFrameLocks noGrp="1"/>
          </p:cNvGraphicFramePr>
          <p:nvPr>
            <p:ph sz="half" idx="2"/>
            <p:extLst>
              <p:ext uri="{D42A27DB-BD31-4B8C-83A1-F6EECF244321}">
                <p14:modId xmlns:p14="http://schemas.microsoft.com/office/powerpoint/2010/main" val="1172644556"/>
              </p:ext>
            </p:extLst>
          </p:nvPr>
        </p:nvGraphicFramePr>
        <p:xfrm>
          <a:off x="5120065" y="806223"/>
          <a:ext cx="4398983" cy="5796487"/>
        </p:xfrm>
        <a:graphic>
          <a:graphicData uri="http://schemas.openxmlformats.org/drawingml/2006/table">
            <a:tbl>
              <a:tblPr/>
              <a:tblGrid>
                <a:gridCol w="1466737"/>
                <a:gridCol w="1465509"/>
                <a:gridCol w="1466737"/>
              </a:tblGrid>
              <a:tr h="457015">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rPr>
                        <a:t>What needs developing</a:t>
                      </a:r>
                      <a:endParaRPr kumimoji="0" lang="en-US" sz="1400" b="1"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rPr>
                        <a:t>What I need to achieve</a:t>
                      </a:r>
                      <a:endParaRPr kumimoji="0" lang="en-US" sz="1400" b="1"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rPr>
                        <a:t>What I need to do</a:t>
                      </a:r>
                      <a:endParaRPr kumimoji="0" lang="en-US" sz="1400" b="1"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386">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Shape, style, size</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model.…..</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32">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Ergonomics of my product</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look at…</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32">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ea typeface="ＭＳ Ｐゴシック" charset="0"/>
                        </a:rPr>
                        <a:t>Prototype</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make…</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15">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ea typeface="ＭＳ Ｐゴシック" charset="0"/>
                        </a:rPr>
                        <a:t>Construction methods</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research….</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32">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0"/>
                        </a:rPr>
                        <a:t>Material </a:t>
                      </a:r>
                      <a:r>
                        <a:rPr kumimoji="0" lang="en-GB" sz="1400" b="0" i="0" u="none" strike="noStrike" cap="none" normalizeH="0" baseline="0" dirty="0">
                          <a:ln>
                            <a:noFill/>
                          </a:ln>
                          <a:solidFill>
                            <a:schemeClr val="tx1"/>
                          </a:solidFill>
                          <a:effectLst/>
                          <a:latin typeface="Arial" charset="0"/>
                          <a:ea typeface="ＭＳ Ｐゴシック" charset="0"/>
                        </a:rPr>
                        <a:t>choice</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research…</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15">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Components choice</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look at…</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32">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ea typeface="ＭＳ Ｐゴシック" charset="0"/>
                        </a:rPr>
                        <a:t>Health and Safety</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look at…</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532">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Packaging</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research…</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149">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Environmental issues</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consider….</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015">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Public opinion market research</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ea typeface="ＭＳ Ｐゴシック" charset="0"/>
                        </a:rPr>
                        <a:t>I need to try to…</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will ask others ….</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516" name="Text Box 76"/>
          <p:cNvSpPr txBox="1">
            <a:spLocks noChangeArrowheads="1"/>
          </p:cNvSpPr>
          <p:nvPr/>
        </p:nvSpPr>
        <p:spPr bwMode="auto">
          <a:xfrm>
            <a:off x="439775" y="2708956"/>
            <a:ext cx="4290881" cy="99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b="0" i="1" dirty="0" smtClean="0">
                <a:cs typeface="+mn-cs"/>
              </a:rPr>
              <a:t>Use this space to include some initial thought showers of development work needed </a:t>
            </a:r>
            <a:r>
              <a:rPr lang="en-GB" b="0" i="1" dirty="0" err="1" smtClean="0">
                <a:cs typeface="+mn-cs"/>
              </a:rPr>
              <a:t>eg</a:t>
            </a:r>
            <a:r>
              <a:rPr lang="en-GB" b="0" i="1" dirty="0" smtClean="0">
                <a:cs typeface="+mn-cs"/>
              </a:rPr>
              <a:t> Mind Map for Construction, shape &amp; style, materials;, components</a:t>
            </a:r>
            <a:endParaRPr lang="en-GB" b="0" i="1" dirty="0">
              <a:cs typeface="+mn-cs"/>
            </a:endParaRPr>
          </a:p>
        </p:txBody>
      </p:sp>
      <p:sp>
        <p:nvSpPr>
          <p:cNvPr id="64" name="Text Box 119"/>
          <p:cNvSpPr txBox="1">
            <a:spLocks noChangeArrowheads="1"/>
          </p:cNvSpPr>
          <p:nvPr/>
        </p:nvSpPr>
        <p:spPr bwMode="auto">
          <a:xfrm>
            <a:off x="1553955" y="4252232"/>
            <a:ext cx="2006014"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Development Plan</a:t>
            </a:r>
            <a:endParaRPr lang="en-US" dirty="0" smtClean="0">
              <a:cs typeface="+mn-cs"/>
            </a:endParaRPr>
          </a:p>
        </p:txBody>
      </p:sp>
      <p:sp>
        <p:nvSpPr>
          <p:cNvPr id="42041" name="Oval 64"/>
          <p:cNvSpPr>
            <a:spLocks noChangeArrowheads="1"/>
          </p:cNvSpPr>
          <p:nvPr/>
        </p:nvSpPr>
        <p:spPr bwMode="auto">
          <a:xfrm>
            <a:off x="1386889" y="4200072"/>
            <a:ext cx="2296111" cy="57830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415" tIns="34208" rIns="68415" bIns="34208"/>
          <a:lstStyle/>
          <a:p>
            <a:pPr defTabSz="957341"/>
            <a:endParaRPr lang="en-US"/>
          </a:p>
        </p:txBody>
      </p:sp>
      <p:cxnSp>
        <p:nvCxnSpPr>
          <p:cNvPr id="3" name="Straight Arrow Connector 2"/>
          <p:cNvCxnSpPr>
            <a:stCxn id="42041" idx="6"/>
          </p:cNvCxnSpPr>
          <p:nvPr/>
        </p:nvCxnSpPr>
        <p:spPr bwMode="auto">
          <a:xfrm flipV="1">
            <a:off x="3683000" y="4468814"/>
            <a:ext cx="211100" cy="204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Arrow Connector 4"/>
          <p:cNvCxnSpPr/>
          <p:nvPr/>
        </p:nvCxnSpPr>
        <p:spPr bwMode="auto">
          <a:xfrm>
            <a:off x="3191980" y="4693684"/>
            <a:ext cx="312711" cy="32962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p:cNvCxnSpPr>
            <a:stCxn id="42041" idx="4"/>
          </p:cNvCxnSpPr>
          <p:nvPr/>
        </p:nvCxnSpPr>
        <p:spPr bwMode="auto">
          <a:xfrm flipH="1">
            <a:off x="2445791" y="4778375"/>
            <a:ext cx="89154" cy="34811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a:stCxn id="42041" idx="3"/>
          </p:cNvCxnSpPr>
          <p:nvPr/>
        </p:nvCxnSpPr>
        <p:spPr bwMode="auto">
          <a:xfrm flipH="1">
            <a:off x="1386891" y="4693684"/>
            <a:ext cx="336256" cy="2785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a:stCxn id="42041" idx="2"/>
          </p:cNvCxnSpPr>
          <p:nvPr/>
        </p:nvCxnSpPr>
        <p:spPr bwMode="auto">
          <a:xfrm flipH="1" flipV="1">
            <a:off x="940973" y="4406448"/>
            <a:ext cx="445916" cy="827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a:stCxn id="42041" idx="7"/>
          </p:cNvCxnSpPr>
          <p:nvPr/>
        </p:nvCxnSpPr>
        <p:spPr bwMode="auto">
          <a:xfrm flipV="1">
            <a:off x="3346742" y="3994831"/>
            <a:ext cx="157948" cy="2899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p:cNvCxnSpPr/>
          <p:nvPr/>
        </p:nvCxnSpPr>
        <p:spPr bwMode="auto">
          <a:xfrm flipV="1">
            <a:off x="2445790" y="3840617"/>
            <a:ext cx="0" cy="35945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flipH="1" flipV="1">
            <a:off x="1442168" y="3891643"/>
            <a:ext cx="445918" cy="36058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589341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type="body" idx="1"/>
          </p:nvPr>
        </p:nvSpPr>
        <p:spPr>
          <a:xfrm>
            <a:off x="495055" y="960437"/>
            <a:ext cx="4346159" cy="5590487"/>
          </a:xfrm>
          <a:ln>
            <a:solidFill>
              <a:schemeClr val="tx1"/>
            </a:solidFill>
            <a:miter lim="800000"/>
            <a:headEnd/>
            <a:tailEnd/>
          </a:ln>
        </p:spPr>
        <p:txBody>
          <a:bodyPr>
            <a:normAutofit lnSpcReduction="10000"/>
          </a:bodyPr>
          <a:lstStyle/>
          <a:p>
            <a:pPr algn="ctr" eaLnBrk="1" hangingPunct="1">
              <a:buFontTx/>
              <a:buNone/>
              <a:defRPr/>
            </a:pPr>
            <a:endParaRPr lang="en-GB" sz="1600" i="1" dirty="0">
              <a:cs typeface="+mn-cs"/>
            </a:endParaRPr>
          </a:p>
          <a:p>
            <a:pPr algn="ctr" eaLnBrk="1" hangingPunct="1">
              <a:buFontTx/>
              <a:buNone/>
              <a:defRPr/>
            </a:pPr>
            <a:endParaRPr lang="en-GB" sz="1600" i="1" dirty="0">
              <a:cs typeface="+mn-cs"/>
            </a:endParaRPr>
          </a:p>
          <a:p>
            <a:pPr algn="ctr" eaLnBrk="1" hangingPunct="1">
              <a:buFontTx/>
              <a:buNone/>
              <a:defRPr/>
            </a:pPr>
            <a:r>
              <a:rPr lang="en-GB" sz="1600" i="1" dirty="0">
                <a:cs typeface="+mn-cs"/>
              </a:rPr>
              <a:t>Include sketches from yourself and your peers to show different styles / shapes etc. of your chosen idea</a:t>
            </a: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500" i="1" dirty="0">
              <a:cs typeface="+mn-cs"/>
            </a:endParaRPr>
          </a:p>
          <a:p>
            <a:pPr algn="ctr" eaLnBrk="1" hangingPunct="1">
              <a:buFontTx/>
              <a:buNone/>
              <a:defRPr/>
            </a:pPr>
            <a:endParaRPr lang="en-GB" sz="1600" i="1" dirty="0">
              <a:cs typeface="+mn-cs"/>
            </a:endParaRPr>
          </a:p>
          <a:p>
            <a:pPr algn="ctr" eaLnBrk="1" hangingPunct="1">
              <a:buFontTx/>
              <a:buNone/>
              <a:defRPr/>
            </a:pPr>
            <a:endParaRPr lang="en-GB" sz="1600" i="1" dirty="0">
              <a:cs typeface="+mn-cs"/>
            </a:endParaRPr>
          </a:p>
          <a:p>
            <a:pPr algn="ctr" eaLnBrk="1" hangingPunct="1">
              <a:buFontTx/>
              <a:buNone/>
              <a:defRPr/>
            </a:pPr>
            <a:endParaRPr lang="en-GB" sz="1600" dirty="0">
              <a:cs typeface="+mn-cs"/>
            </a:endParaRPr>
          </a:p>
          <a:p>
            <a:pPr algn="ctr" eaLnBrk="1" hangingPunct="1">
              <a:buFontTx/>
              <a:buNone/>
              <a:defRPr/>
            </a:pPr>
            <a:endParaRPr lang="en-GB" sz="1600" dirty="0" smtClean="0">
              <a:cs typeface="+mn-cs"/>
            </a:endParaRPr>
          </a:p>
          <a:p>
            <a:pPr algn="ctr" eaLnBrk="1" hangingPunct="1">
              <a:buFontTx/>
              <a:buNone/>
              <a:defRPr/>
            </a:pPr>
            <a:r>
              <a:rPr lang="en-GB" sz="1600" dirty="0" smtClean="0">
                <a:cs typeface="+mn-cs"/>
              </a:rPr>
              <a:t>This </a:t>
            </a:r>
            <a:r>
              <a:rPr lang="en-GB" sz="1600" dirty="0">
                <a:cs typeface="+mn-cs"/>
              </a:rPr>
              <a:t>shape works well because…..</a:t>
            </a:r>
          </a:p>
          <a:p>
            <a:pPr algn="ctr" eaLnBrk="1" hangingPunct="1">
              <a:buFontTx/>
              <a:buNone/>
              <a:defRPr/>
            </a:pPr>
            <a:r>
              <a:rPr lang="en-GB" sz="1600" dirty="0">
                <a:cs typeface="+mn-cs"/>
              </a:rPr>
              <a:t>This shape could be improved by…… </a:t>
            </a:r>
          </a:p>
        </p:txBody>
      </p:sp>
      <p:sp>
        <p:nvSpPr>
          <p:cNvPr id="219140" name="Text Box 4"/>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of Shape, Style and Size P11</a:t>
            </a:r>
            <a:endParaRPr lang="en-US" sz="3000" dirty="0">
              <a:latin typeface="Calibri" charset="0"/>
              <a:cs typeface="+mn-cs"/>
            </a:endParaRPr>
          </a:p>
        </p:txBody>
      </p:sp>
      <p:sp>
        <p:nvSpPr>
          <p:cNvPr id="219142" name="Text Box 6"/>
          <p:cNvSpPr txBox="1">
            <a:spLocks noChangeArrowheads="1"/>
          </p:cNvSpPr>
          <p:nvPr/>
        </p:nvSpPr>
        <p:spPr bwMode="auto">
          <a:xfrm>
            <a:off x="5287131" y="960438"/>
            <a:ext cx="4179094" cy="22296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eaLnBrk="1" hangingPunct="1">
              <a:spcBef>
                <a:spcPct val="20000"/>
              </a:spcBef>
              <a:defRPr/>
            </a:pPr>
            <a:r>
              <a:rPr lang="en-GB" b="0" i="1" dirty="0" smtClean="0">
                <a:cs typeface="+mn-cs"/>
              </a:rPr>
              <a:t>Make a paper model / prototype of the product and mount it / a photograph if it is to big, in this space.</a:t>
            </a:r>
            <a:endParaRPr lang="en-GB" b="0" dirty="0" smtClean="0">
              <a:cs typeface="+mn-cs"/>
            </a:endParaRPr>
          </a:p>
          <a:p>
            <a:pPr eaLnBrk="1" hangingPunct="1">
              <a:spcBef>
                <a:spcPct val="20000"/>
              </a:spcBef>
              <a:defRPr/>
            </a:pPr>
            <a:r>
              <a:rPr lang="en-GB" b="0" dirty="0" smtClean="0">
                <a:cs typeface="+mn-cs"/>
              </a:rPr>
              <a:t>This model has been</a:t>
            </a:r>
          </a:p>
          <a:p>
            <a:pPr eaLnBrk="1" hangingPunct="1">
              <a:spcBef>
                <a:spcPct val="20000"/>
              </a:spcBef>
              <a:defRPr/>
            </a:pPr>
            <a:r>
              <a:rPr lang="en-GB" b="0" dirty="0" smtClean="0">
                <a:cs typeface="+mn-cs"/>
              </a:rPr>
              <a:t> successful because…</a:t>
            </a:r>
          </a:p>
          <a:p>
            <a:pPr eaLnBrk="1" hangingPunct="1">
              <a:spcBef>
                <a:spcPct val="20000"/>
              </a:spcBef>
              <a:defRPr/>
            </a:pPr>
            <a:r>
              <a:rPr lang="en-GB" b="0" dirty="0" smtClean="0">
                <a:cs typeface="+mn-cs"/>
              </a:rPr>
              <a:t>This model could be </a:t>
            </a:r>
          </a:p>
          <a:p>
            <a:pPr eaLnBrk="1" hangingPunct="1">
              <a:spcBef>
                <a:spcPct val="20000"/>
              </a:spcBef>
              <a:defRPr/>
            </a:pPr>
            <a:r>
              <a:rPr lang="en-GB" b="0" dirty="0" smtClean="0">
                <a:cs typeface="+mn-cs"/>
              </a:rPr>
              <a:t>improved by……</a:t>
            </a:r>
            <a:endParaRPr lang="en-GB" dirty="0" smtClean="0">
              <a:cs typeface="+mn-cs"/>
            </a:endParaRPr>
          </a:p>
        </p:txBody>
      </p:sp>
      <p:sp>
        <p:nvSpPr>
          <p:cNvPr id="219143" name="Text Box 7"/>
          <p:cNvSpPr txBox="1">
            <a:spLocks noChangeArrowheads="1"/>
          </p:cNvSpPr>
          <p:nvPr/>
        </p:nvSpPr>
        <p:spPr bwMode="auto">
          <a:xfrm>
            <a:off x="5288359" y="3746562"/>
            <a:ext cx="4177866" cy="25620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b="0" i="1" dirty="0" smtClean="0">
                <a:cs typeface="+mn-cs"/>
              </a:rPr>
              <a:t>Add some information about which information and anthropometric data (human measurements that you will need) to make your product. </a:t>
            </a:r>
          </a:p>
          <a:p>
            <a:pPr algn="ctr">
              <a:spcBef>
                <a:spcPct val="50000"/>
              </a:spcBef>
              <a:defRPr/>
            </a:pPr>
            <a:r>
              <a:rPr lang="en-GB" b="0" dirty="0" smtClean="0">
                <a:cs typeface="+mn-cs"/>
              </a:rPr>
              <a:t>I will need to find out the measurements of:</a:t>
            </a:r>
          </a:p>
          <a:p>
            <a:pPr algn="ctr">
              <a:spcBef>
                <a:spcPct val="50000"/>
              </a:spcBef>
              <a:defRPr/>
            </a:pPr>
            <a:r>
              <a:rPr lang="en-GB" b="0" dirty="0" smtClean="0">
                <a:cs typeface="+mn-cs"/>
              </a:rPr>
              <a:t>Hands/ arm length/ height/ shoulder width because this will help me….</a:t>
            </a:r>
          </a:p>
        </p:txBody>
      </p:sp>
      <p:sp>
        <p:nvSpPr>
          <p:cNvPr id="11" name="Text Box 119"/>
          <p:cNvSpPr txBox="1">
            <a:spLocks noChangeArrowheads="1"/>
          </p:cNvSpPr>
          <p:nvPr/>
        </p:nvSpPr>
        <p:spPr bwMode="auto">
          <a:xfrm>
            <a:off x="551562" y="960438"/>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Shape &amp; Style</a:t>
            </a:r>
            <a:endParaRPr lang="en-US" dirty="0" smtClean="0">
              <a:cs typeface="+mn-cs"/>
            </a:endParaRPr>
          </a:p>
        </p:txBody>
      </p:sp>
      <p:sp>
        <p:nvSpPr>
          <p:cNvPr id="12" name="Text Box 119"/>
          <p:cNvSpPr txBox="1">
            <a:spLocks noChangeArrowheads="1"/>
          </p:cNvSpPr>
          <p:nvPr/>
        </p:nvSpPr>
        <p:spPr bwMode="auto">
          <a:xfrm>
            <a:off x="5287131" y="561588"/>
            <a:ext cx="278606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Size</a:t>
            </a:r>
            <a:endParaRPr lang="en-US" dirty="0" smtClean="0">
              <a:cs typeface="+mn-cs"/>
            </a:endParaRPr>
          </a:p>
        </p:txBody>
      </p:sp>
      <p:sp>
        <p:nvSpPr>
          <p:cNvPr id="13" name="Text Box 119"/>
          <p:cNvSpPr txBox="1">
            <a:spLocks noChangeArrowheads="1"/>
          </p:cNvSpPr>
          <p:nvPr/>
        </p:nvSpPr>
        <p:spPr bwMode="auto">
          <a:xfrm>
            <a:off x="5288359" y="3368729"/>
            <a:ext cx="4067308" cy="34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Ergonomics &amp; Anthropometric Data</a:t>
            </a:r>
          </a:p>
        </p:txBody>
      </p:sp>
      <p:pic>
        <p:nvPicPr>
          <p:cNvPr id="44042" name="Picture 36" descr="10_DAVIES_SketchModelAndModif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10" y="2406258"/>
            <a:ext cx="4735570" cy="268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9" descr="11W_HORSFALL_IMG_0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9063" y="1834696"/>
            <a:ext cx="1523244" cy="130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40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375" y="292491"/>
            <a:ext cx="9223375" cy="6463309"/>
          </a:xfrm>
          <a:prstGeom prst="rect">
            <a:avLst/>
          </a:prstGeom>
        </p:spPr>
        <p:txBody>
          <a:bodyPr wrap="square">
            <a:spAutoFit/>
          </a:bodyPr>
          <a:lstStyle/>
          <a:p>
            <a:r>
              <a:rPr lang="en-GB" sz="2400" b="1" dirty="0" smtClean="0"/>
              <a:t>Help – Section 2 </a:t>
            </a:r>
            <a:r>
              <a:rPr lang="en-GB" sz="2400" b="1" dirty="0" smtClean="0">
                <a:solidFill>
                  <a:srgbClr val="FF0000"/>
                </a:solidFill>
              </a:rPr>
              <a:t>-Development of Design Proposal </a:t>
            </a:r>
            <a:r>
              <a:rPr lang="en-GB" sz="2400" b="1" dirty="0" smtClean="0"/>
              <a:t>– 32 Marks </a:t>
            </a:r>
          </a:p>
          <a:p>
            <a:endParaRPr lang="en-GB" b="1" i="1" dirty="0">
              <a:solidFill>
                <a:srgbClr val="FF0000"/>
              </a:solidFill>
            </a:endParaRPr>
          </a:p>
          <a:p>
            <a:r>
              <a:rPr lang="en-GB" b="1" i="1" dirty="0" smtClean="0">
                <a:solidFill>
                  <a:srgbClr val="FF0000"/>
                </a:solidFill>
              </a:rPr>
              <a:t>PAGE 12 – Development of Design Features </a:t>
            </a:r>
          </a:p>
          <a:p>
            <a:pPr>
              <a:defRPr/>
            </a:pPr>
            <a:r>
              <a:rPr lang="en-GB" dirty="0"/>
              <a:t>Look back at your mood board and the </a:t>
            </a:r>
            <a:r>
              <a:rPr lang="en-GB" b="1" dirty="0"/>
              <a:t>colours</a:t>
            </a:r>
            <a:r>
              <a:rPr lang="en-GB" dirty="0"/>
              <a:t> on it to guide your thinking.  You might want to gather colour palette cards, try different colour ways, using software packages on the computer, or experiment with paint. Evaluate your colour choice; ask others what they think. </a:t>
            </a:r>
          </a:p>
          <a:p>
            <a:pPr>
              <a:defRPr/>
            </a:pPr>
            <a:endParaRPr lang="en-GB" dirty="0"/>
          </a:p>
          <a:p>
            <a:pPr>
              <a:defRPr/>
            </a:pPr>
            <a:r>
              <a:rPr lang="en-GB" dirty="0"/>
              <a:t>Look back at your mood board and design ideas for design features and inspiration you’ve included.  Produce small samples to see to work out the best decorative techniques to use for your design idea and test it on </a:t>
            </a:r>
            <a:r>
              <a:rPr lang="en-GB" dirty="0" err="1"/>
              <a:t>fmaterials</a:t>
            </a:r>
            <a:r>
              <a:rPr lang="en-GB" dirty="0"/>
              <a:t> you are likely to use! </a:t>
            </a:r>
            <a:r>
              <a:rPr lang="en-GB" b="1" dirty="0"/>
              <a:t>Evaluate</a:t>
            </a:r>
            <a:r>
              <a:rPr lang="en-GB" dirty="0"/>
              <a:t> each technique, </a:t>
            </a:r>
            <a:r>
              <a:rPr lang="en-GB" b="1" dirty="0"/>
              <a:t>explaining</a:t>
            </a:r>
            <a:r>
              <a:rPr lang="en-GB" dirty="0"/>
              <a:t> what the process has involved, what the </a:t>
            </a:r>
            <a:r>
              <a:rPr lang="en-GB" b="1" dirty="0"/>
              <a:t>results</a:t>
            </a:r>
            <a:r>
              <a:rPr lang="en-GB" dirty="0"/>
              <a:t> are like and if and where your will </a:t>
            </a:r>
            <a:r>
              <a:rPr lang="en-GB" b="1" dirty="0"/>
              <a:t>use </a:t>
            </a:r>
            <a:r>
              <a:rPr lang="en-GB" dirty="0"/>
              <a:t>it on your own work.</a:t>
            </a:r>
          </a:p>
          <a:p>
            <a:endParaRPr lang="en-GB" b="1" i="1" dirty="0" smtClean="0">
              <a:solidFill>
                <a:srgbClr val="FF0000"/>
              </a:solidFill>
            </a:endParaRPr>
          </a:p>
          <a:p>
            <a:r>
              <a:rPr lang="en-GB" b="1" i="1" dirty="0" smtClean="0">
                <a:solidFill>
                  <a:srgbClr val="FF0000"/>
                </a:solidFill>
              </a:rPr>
              <a:t>PAGE 13 – Development of Construction</a:t>
            </a:r>
          </a:p>
          <a:p>
            <a:r>
              <a:rPr lang="en-GB" dirty="0" smtClean="0"/>
              <a:t>It is important that you trial certain construction techniques to ensure the best methods for construction are used to create a high quality product. </a:t>
            </a:r>
            <a:endParaRPr lang="en-US" b="1" dirty="0" smtClean="0"/>
          </a:p>
          <a:p>
            <a:endParaRPr lang="en-GB" b="1" i="1" dirty="0" smtClean="0">
              <a:solidFill>
                <a:srgbClr val="FF0000"/>
              </a:solidFill>
            </a:endParaRPr>
          </a:p>
          <a:p>
            <a:r>
              <a:rPr lang="en-GB" b="1" i="1" dirty="0" smtClean="0">
                <a:solidFill>
                  <a:srgbClr val="FF0000"/>
                </a:solidFill>
              </a:rPr>
              <a:t>PAGE 14 – Development of Materials and Components </a:t>
            </a:r>
          </a:p>
          <a:p>
            <a:pPr>
              <a:defRPr/>
            </a:pPr>
            <a:r>
              <a:rPr lang="en-GB" dirty="0"/>
              <a:t>You must choose the most suitable materials and components for your product.  Carry out some further research and tests so that you can make informed choices.  </a:t>
            </a:r>
          </a:p>
          <a:p>
            <a:pPr>
              <a:defRPr/>
            </a:pPr>
            <a:r>
              <a:rPr lang="en-GB" dirty="0"/>
              <a:t>Public opinion, costing, sustainability and after care are important issues to consider at this stage.  </a:t>
            </a:r>
          </a:p>
        </p:txBody>
      </p:sp>
    </p:spTree>
    <p:extLst>
      <p:ext uri="{BB962C8B-B14F-4D97-AF65-F5344CB8AC3E}">
        <p14:creationId xmlns:p14="http://schemas.microsoft.com/office/powerpoint/2010/main" val="109123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of Design Features P12 </a:t>
            </a:r>
            <a:endParaRPr lang="en-US" sz="3000" dirty="0">
              <a:latin typeface="Calibri" charset="0"/>
              <a:cs typeface="+mn-cs"/>
            </a:endParaRPr>
          </a:p>
        </p:txBody>
      </p:sp>
      <p:sp>
        <p:nvSpPr>
          <p:cNvPr id="12" name="Text Box 7"/>
          <p:cNvSpPr txBox="1">
            <a:spLocks noChangeArrowheads="1"/>
          </p:cNvSpPr>
          <p:nvPr/>
        </p:nvSpPr>
        <p:spPr bwMode="auto">
          <a:xfrm>
            <a:off x="384497" y="652009"/>
            <a:ext cx="4456717" cy="22850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GB" b="0" dirty="0" smtClean="0">
              <a:cs typeface="+mn-cs"/>
            </a:endParaRPr>
          </a:p>
          <a:p>
            <a:pPr algn="ctr">
              <a:spcBef>
                <a:spcPct val="50000"/>
              </a:spcBef>
              <a:defRPr/>
            </a:pPr>
            <a:endParaRPr lang="en-GB" b="0" dirty="0" smtClean="0">
              <a:cs typeface="+mn-cs"/>
            </a:endParaRPr>
          </a:p>
          <a:p>
            <a:pPr algn="ctr">
              <a:spcBef>
                <a:spcPct val="50000"/>
              </a:spcBef>
              <a:defRPr/>
            </a:pPr>
            <a:r>
              <a:rPr lang="en-GB" b="0" dirty="0" smtClean="0">
                <a:cs typeface="+mn-cs"/>
              </a:rPr>
              <a:t>Photograph your your model and reflect on it in this space</a:t>
            </a:r>
            <a:endParaRPr lang="en-US" b="0" dirty="0" smtClean="0">
              <a:cs typeface="+mn-cs"/>
            </a:endParaRPr>
          </a:p>
          <a:p>
            <a:pPr algn="ctr">
              <a:spcBef>
                <a:spcPct val="50000"/>
              </a:spcBef>
              <a:defRPr/>
            </a:pPr>
            <a:r>
              <a:rPr lang="en-GB" b="0" dirty="0" smtClean="0">
                <a:cs typeface="+mn-cs"/>
              </a:rPr>
              <a:t> This model was successful because……</a:t>
            </a:r>
          </a:p>
          <a:p>
            <a:pPr algn="ctr">
              <a:spcBef>
                <a:spcPct val="50000"/>
              </a:spcBef>
              <a:defRPr/>
            </a:pPr>
            <a:r>
              <a:rPr lang="en-GB" b="0" dirty="0" smtClean="0">
                <a:cs typeface="+mn-cs"/>
              </a:rPr>
              <a:t>This model could be improved…………..</a:t>
            </a:r>
            <a:endParaRPr lang="en-US" b="0" dirty="0" smtClean="0">
              <a:cs typeface="+mn-cs"/>
            </a:endParaRPr>
          </a:p>
        </p:txBody>
      </p:sp>
      <p:sp>
        <p:nvSpPr>
          <p:cNvPr id="13" name="Text Box 7"/>
          <p:cNvSpPr txBox="1">
            <a:spLocks noChangeArrowheads="1"/>
          </p:cNvSpPr>
          <p:nvPr/>
        </p:nvSpPr>
        <p:spPr bwMode="auto">
          <a:xfrm>
            <a:off x="384497" y="3480027"/>
            <a:ext cx="4456717" cy="2285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GB" b="0" dirty="0" smtClean="0">
              <a:cs typeface="+mn-cs"/>
            </a:endParaRPr>
          </a:p>
          <a:p>
            <a:pPr algn="ctr">
              <a:spcBef>
                <a:spcPct val="50000"/>
              </a:spcBef>
              <a:defRPr/>
            </a:pPr>
            <a:r>
              <a:rPr lang="en-GB" b="0" dirty="0" smtClean="0">
                <a:cs typeface="+mn-cs"/>
              </a:rPr>
              <a:t>Photograph you’re your model and reflect on it in this space</a:t>
            </a:r>
          </a:p>
          <a:p>
            <a:pPr algn="ctr">
              <a:spcBef>
                <a:spcPct val="50000"/>
              </a:spcBef>
              <a:defRPr/>
            </a:pPr>
            <a:r>
              <a:rPr lang="en-GB" b="0" dirty="0" smtClean="0">
                <a:cs typeface="+mn-cs"/>
              </a:rPr>
              <a:t>This model was successful because……</a:t>
            </a:r>
          </a:p>
          <a:p>
            <a:pPr algn="ctr">
              <a:spcBef>
                <a:spcPct val="50000"/>
              </a:spcBef>
              <a:defRPr/>
            </a:pPr>
            <a:r>
              <a:rPr lang="en-GB" b="0" dirty="0" smtClean="0">
                <a:cs typeface="+mn-cs"/>
              </a:rPr>
              <a:t>This model could be improved…………..</a:t>
            </a:r>
            <a:endParaRPr lang="en-US" b="0" dirty="0" smtClean="0">
              <a:cs typeface="+mn-cs"/>
            </a:endParaRPr>
          </a:p>
          <a:p>
            <a:pPr algn="ctr">
              <a:spcBef>
                <a:spcPct val="50000"/>
              </a:spcBef>
              <a:defRPr/>
            </a:pPr>
            <a:endParaRPr lang="en-GB" b="0" dirty="0" smtClean="0">
              <a:cs typeface="+mn-cs"/>
            </a:endParaRPr>
          </a:p>
        </p:txBody>
      </p:sp>
      <p:sp>
        <p:nvSpPr>
          <p:cNvPr id="15" name="Text Box 119"/>
          <p:cNvSpPr txBox="1">
            <a:spLocks noChangeArrowheads="1"/>
          </p:cNvSpPr>
          <p:nvPr/>
        </p:nvSpPr>
        <p:spPr bwMode="auto">
          <a:xfrm>
            <a:off x="384497" y="652009"/>
            <a:ext cx="350960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Modelling Idea 1</a:t>
            </a:r>
            <a:endParaRPr lang="en-US" dirty="0" smtClean="0">
              <a:cs typeface="+mn-cs"/>
            </a:endParaRPr>
          </a:p>
        </p:txBody>
      </p:sp>
      <p:sp>
        <p:nvSpPr>
          <p:cNvPr id="46087" name="Rectangle 1"/>
          <p:cNvSpPr>
            <a:spLocks noChangeArrowheads="1"/>
          </p:cNvSpPr>
          <p:nvPr/>
        </p:nvSpPr>
        <p:spPr bwMode="auto">
          <a:xfrm>
            <a:off x="2476500" y="3066143"/>
            <a:ext cx="4953000" cy="29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p>
            <a:pPr algn="ctr"/>
            <a:r>
              <a:rPr lang="en-GB"/>
              <a:t>. </a:t>
            </a:r>
          </a:p>
        </p:txBody>
      </p:sp>
      <p:sp>
        <p:nvSpPr>
          <p:cNvPr id="20" name="Text Box 119"/>
          <p:cNvSpPr txBox="1">
            <a:spLocks noChangeArrowheads="1"/>
          </p:cNvSpPr>
          <p:nvPr/>
        </p:nvSpPr>
        <p:spPr bwMode="auto">
          <a:xfrm>
            <a:off x="5064787" y="652009"/>
            <a:ext cx="350960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Modelling Idea 2</a:t>
            </a:r>
            <a:endParaRPr lang="en-US" dirty="0" smtClean="0">
              <a:cs typeface="+mn-cs"/>
            </a:endParaRPr>
          </a:p>
        </p:txBody>
      </p:sp>
      <p:sp>
        <p:nvSpPr>
          <p:cNvPr id="21" name="Text Box 119"/>
          <p:cNvSpPr txBox="1">
            <a:spLocks noChangeArrowheads="1"/>
          </p:cNvSpPr>
          <p:nvPr/>
        </p:nvSpPr>
        <p:spPr bwMode="auto">
          <a:xfrm>
            <a:off x="439776" y="3532188"/>
            <a:ext cx="3510832"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Modelling Idea 3</a:t>
            </a:r>
            <a:endParaRPr lang="en-US" dirty="0" smtClean="0">
              <a:cs typeface="+mn-cs"/>
            </a:endParaRPr>
          </a:p>
        </p:txBody>
      </p:sp>
      <p:sp>
        <p:nvSpPr>
          <p:cNvPr id="24" name="Text Box 7"/>
          <p:cNvSpPr txBox="1">
            <a:spLocks noChangeArrowheads="1"/>
          </p:cNvSpPr>
          <p:nvPr/>
        </p:nvSpPr>
        <p:spPr bwMode="auto">
          <a:xfrm>
            <a:off x="5064787" y="652009"/>
            <a:ext cx="4456717" cy="1869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GB" b="0" dirty="0" smtClean="0">
              <a:cs typeface="+mn-cs"/>
            </a:endParaRPr>
          </a:p>
          <a:p>
            <a:pPr algn="ctr">
              <a:spcBef>
                <a:spcPct val="50000"/>
              </a:spcBef>
              <a:defRPr/>
            </a:pPr>
            <a:r>
              <a:rPr lang="en-GB" b="0" dirty="0" smtClean="0">
                <a:cs typeface="+mn-cs"/>
              </a:rPr>
              <a:t>Photograph your your model and reflect on it in this space</a:t>
            </a:r>
            <a:endParaRPr lang="en-US" b="0" dirty="0" smtClean="0">
              <a:cs typeface="+mn-cs"/>
            </a:endParaRPr>
          </a:p>
          <a:p>
            <a:pPr algn="ctr">
              <a:spcBef>
                <a:spcPct val="50000"/>
              </a:spcBef>
              <a:defRPr/>
            </a:pPr>
            <a:r>
              <a:rPr lang="en-GB" b="0" dirty="0" smtClean="0">
                <a:cs typeface="+mn-cs"/>
              </a:rPr>
              <a:t> This model was successful because……</a:t>
            </a:r>
          </a:p>
          <a:p>
            <a:pPr algn="ctr">
              <a:spcBef>
                <a:spcPct val="50000"/>
              </a:spcBef>
              <a:defRPr/>
            </a:pPr>
            <a:r>
              <a:rPr lang="en-GB" b="0" dirty="0" smtClean="0">
                <a:cs typeface="+mn-cs"/>
              </a:rPr>
              <a:t>This model could be improved…………..</a:t>
            </a:r>
            <a:endParaRPr lang="en-US" b="0" dirty="0" smtClean="0">
              <a:cs typeface="+mn-cs"/>
            </a:endParaRPr>
          </a:p>
        </p:txBody>
      </p:sp>
      <p:sp>
        <p:nvSpPr>
          <p:cNvPr id="46091" name="Rectangle 3"/>
          <p:cNvSpPr>
            <a:spLocks noChangeArrowheads="1"/>
          </p:cNvSpPr>
          <p:nvPr/>
        </p:nvSpPr>
        <p:spPr bwMode="auto">
          <a:xfrm>
            <a:off x="5175345" y="3220482"/>
            <a:ext cx="3923582" cy="12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p>
            <a:pPr>
              <a:buFontTx/>
              <a:buChar char="•"/>
            </a:pPr>
            <a:r>
              <a:rPr lang="en-GB" b="0" dirty="0"/>
              <a:t>You may wish to create a CAD model in 2D </a:t>
            </a:r>
            <a:r>
              <a:rPr lang="en-GB" b="0" i="1" dirty="0"/>
              <a:t>(e.g. 2D Design) </a:t>
            </a:r>
            <a:r>
              <a:rPr lang="en-GB" b="0" dirty="0"/>
              <a:t>or, better still, 3D </a:t>
            </a:r>
            <a:r>
              <a:rPr lang="en-GB" b="0" i="1" dirty="0"/>
              <a:t>(e.g. Google </a:t>
            </a:r>
            <a:r>
              <a:rPr lang="en-GB" b="0" i="1" dirty="0" err="1"/>
              <a:t>Sketchup</a:t>
            </a:r>
            <a:r>
              <a:rPr lang="en-GB" b="0" i="1" dirty="0"/>
              <a:t>)– SHOW SCREENSHOTS OF THIS CAD MODEL TOO.</a:t>
            </a:r>
            <a:br>
              <a:rPr lang="en-GB" b="0" i="1" dirty="0"/>
            </a:br>
            <a:endParaRPr lang="en-GB" b="0" i="1" dirty="0"/>
          </a:p>
        </p:txBody>
      </p:sp>
      <p:sp>
        <p:nvSpPr>
          <p:cNvPr id="27" name="Text Box 119"/>
          <p:cNvSpPr txBox="1">
            <a:spLocks noChangeArrowheads="1"/>
          </p:cNvSpPr>
          <p:nvPr/>
        </p:nvSpPr>
        <p:spPr bwMode="auto">
          <a:xfrm>
            <a:off x="5120066" y="2647626"/>
            <a:ext cx="3510832"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CAD Modelling</a:t>
            </a:r>
            <a:endParaRPr lang="en-US" dirty="0" smtClean="0">
              <a:cs typeface="+mn-cs"/>
            </a:endParaRPr>
          </a:p>
        </p:txBody>
      </p:sp>
      <p:sp>
        <p:nvSpPr>
          <p:cNvPr id="46094" name="Rectangle 17"/>
          <p:cNvSpPr>
            <a:spLocks noChangeArrowheads="1"/>
          </p:cNvSpPr>
          <p:nvPr/>
        </p:nvSpPr>
        <p:spPr bwMode="auto">
          <a:xfrm>
            <a:off x="5064787" y="5812727"/>
            <a:ext cx="4346159" cy="6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p>
            <a:pPr algn="ctr">
              <a:spcBef>
                <a:spcPct val="50000"/>
              </a:spcBef>
            </a:pPr>
            <a:r>
              <a:rPr lang="en-GB" b="0" dirty="0"/>
              <a:t>This model was successful because……</a:t>
            </a:r>
          </a:p>
          <a:p>
            <a:pPr algn="ctr">
              <a:spcBef>
                <a:spcPct val="50000"/>
              </a:spcBef>
            </a:pPr>
            <a:r>
              <a:rPr lang="en-GB" b="0" dirty="0"/>
              <a:t>This model could be improved…………..</a:t>
            </a:r>
            <a:endParaRPr lang="en-US" b="0" dirty="0"/>
          </a:p>
        </p:txBody>
      </p:sp>
      <p:pic>
        <p:nvPicPr>
          <p:cNvPr id="2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5" y="4385736"/>
            <a:ext cx="2396748" cy="137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9127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ext Box 4"/>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of Construction P13</a:t>
            </a:r>
            <a:endParaRPr lang="en-US" sz="3000" dirty="0">
              <a:latin typeface="Calibri" charset="0"/>
              <a:cs typeface="+mn-cs"/>
            </a:endParaRPr>
          </a:p>
        </p:txBody>
      </p:sp>
      <p:sp>
        <p:nvSpPr>
          <p:cNvPr id="9" name="Text Box 119"/>
          <p:cNvSpPr txBox="1">
            <a:spLocks noChangeArrowheads="1"/>
          </p:cNvSpPr>
          <p:nvPr/>
        </p:nvSpPr>
        <p:spPr bwMode="auto">
          <a:xfrm>
            <a:off x="551562" y="960438"/>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Construction Techniques </a:t>
            </a:r>
            <a:endParaRPr lang="en-US" dirty="0" smtClean="0">
              <a:cs typeface="+mn-cs"/>
            </a:endParaRPr>
          </a:p>
        </p:txBody>
      </p:sp>
      <p:sp>
        <p:nvSpPr>
          <p:cNvPr id="11" name="Text Box 6"/>
          <p:cNvSpPr txBox="1">
            <a:spLocks noChangeArrowheads="1"/>
          </p:cNvSpPr>
          <p:nvPr/>
        </p:nvSpPr>
        <p:spPr bwMode="auto">
          <a:xfrm>
            <a:off x="327989" y="703036"/>
            <a:ext cx="4569732" cy="5193564"/>
          </a:xfrm>
          <a:prstGeom prst="rect">
            <a:avLst/>
          </a:prstGeom>
          <a:noFill/>
          <a:ln w="9525">
            <a:solidFill>
              <a:schemeClr val="tx1">
                <a:alpha val="97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GB" dirty="0" smtClean="0">
              <a:cs typeface="+mn-cs"/>
            </a:endParaRPr>
          </a:p>
          <a:p>
            <a:pPr>
              <a:spcBef>
                <a:spcPct val="50000"/>
              </a:spcBef>
              <a:defRPr/>
            </a:pPr>
            <a:endParaRPr lang="en-GB" dirty="0" smtClean="0">
              <a:cs typeface="+mn-cs"/>
            </a:endParaRPr>
          </a:p>
          <a:p>
            <a:pPr>
              <a:spcBef>
                <a:spcPct val="50000"/>
              </a:spcBef>
              <a:defRPr/>
            </a:pPr>
            <a:r>
              <a:rPr lang="en-GB" b="0" i="1" dirty="0" smtClean="0">
                <a:cs typeface="+mn-cs"/>
              </a:rPr>
              <a:t>Insert samples of construction techniques that you will use in your final product, as well as a prototype if you haven’t done so earlier on</a:t>
            </a:r>
            <a:endParaRPr lang="en-US" b="0" i="1" dirty="0" smtClean="0">
              <a:cs typeface="+mn-cs"/>
            </a:endParaRPr>
          </a:p>
          <a:p>
            <a:pPr>
              <a:spcBef>
                <a:spcPct val="50000"/>
              </a:spcBef>
              <a:defRPr/>
            </a:pPr>
            <a:endParaRPr lang="en-GB" dirty="0" smtClean="0">
              <a:cs typeface="+mn-cs"/>
            </a:endParaRPr>
          </a:p>
          <a:p>
            <a:pPr>
              <a:spcBef>
                <a:spcPct val="50000"/>
              </a:spcBef>
              <a:defRPr/>
            </a:pPr>
            <a:r>
              <a:rPr lang="en-GB" b="0" dirty="0" smtClean="0">
                <a:cs typeface="+mn-cs"/>
              </a:rPr>
              <a:t>I have tried using the ……………… technique because………….</a:t>
            </a:r>
          </a:p>
          <a:p>
            <a:pPr>
              <a:spcBef>
                <a:spcPct val="50000"/>
              </a:spcBef>
              <a:defRPr/>
            </a:pPr>
            <a:r>
              <a:rPr lang="en-GB" b="0" dirty="0" smtClean="0">
                <a:cs typeface="+mn-cs"/>
              </a:rPr>
              <a:t>It worked well because……</a:t>
            </a:r>
          </a:p>
          <a:p>
            <a:pPr>
              <a:spcBef>
                <a:spcPct val="50000"/>
              </a:spcBef>
              <a:defRPr/>
            </a:pPr>
            <a:r>
              <a:rPr lang="en-GB" b="0" dirty="0" smtClean="0">
                <a:cs typeface="+mn-cs"/>
              </a:rPr>
              <a:t>It could be improved by……..</a:t>
            </a:r>
          </a:p>
          <a:p>
            <a:pPr algn="ctr">
              <a:spcBef>
                <a:spcPct val="50000"/>
              </a:spcBef>
              <a:defRPr/>
            </a:pPr>
            <a:endParaRPr lang="en-US" b="0" dirty="0" smtClean="0">
              <a:cs typeface="+mn-cs"/>
            </a:endParaRPr>
          </a:p>
          <a:p>
            <a:pPr algn="ctr">
              <a:spcBef>
                <a:spcPct val="50000"/>
              </a:spcBef>
              <a:defRPr/>
            </a:pPr>
            <a:endParaRPr lang="en-US" dirty="0"/>
          </a:p>
          <a:p>
            <a:pPr algn="ctr">
              <a:spcBef>
                <a:spcPct val="50000"/>
              </a:spcBef>
              <a:defRPr/>
            </a:pPr>
            <a:endParaRPr lang="en-US" b="0" dirty="0" smtClean="0">
              <a:cs typeface="+mn-cs"/>
            </a:endParaRPr>
          </a:p>
        </p:txBody>
      </p:sp>
      <p:sp>
        <p:nvSpPr>
          <p:cNvPr id="14" name="Text Box 6"/>
          <p:cNvSpPr txBox="1">
            <a:spLocks noChangeArrowheads="1"/>
          </p:cNvSpPr>
          <p:nvPr/>
        </p:nvSpPr>
        <p:spPr bwMode="auto">
          <a:xfrm>
            <a:off x="5064787" y="703036"/>
            <a:ext cx="4568503" cy="5901451"/>
          </a:xfrm>
          <a:prstGeom prst="rect">
            <a:avLst/>
          </a:prstGeom>
          <a:noFill/>
          <a:ln w="9525">
            <a:solidFill>
              <a:schemeClr val="tx1">
                <a:alpha val="97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GB" sz="1600" dirty="0" smtClean="0">
              <a:cs typeface="+mn-cs"/>
            </a:endParaRPr>
          </a:p>
          <a:p>
            <a:pPr>
              <a:spcBef>
                <a:spcPct val="50000"/>
              </a:spcBef>
              <a:defRPr/>
            </a:pPr>
            <a:r>
              <a:rPr lang="en-GB" sz="1600" b="0" i="1" dirty="0" smtClean="0">
                <a:cs typeface="+mn-cs"/>
              </a:rPr>
              <a:t>Insert samples of manufacturing processes that you will use in your final product. </a:t>
            </a:r>
            <a:endParaRPr lang="en-GB" sz="1600" b="0" dirty="0" smtClean="0">
              <a:cs typeface="+mn-cs"/>
            </a:endParaRPr>
          </a:p>
          <a:p>
            <a:pPr>
              <a:spcBef>
                <a:spcPct val="50000"/>
              </a:spcBef>
              <a:defRPr/>
            </a:pPr>
            <a:r>
              <a:rPr lang="en-GB" sz="1600" b="0" i="1" dirty="0" smtClean="0">
                <a:cs typeface="+mn-cs"/>
              </a:rPr>
              <a:t>What machinery will you use to make your product? </a:t>
            </a:r>
          </a:p>
          <a:p>
            <a:pPr>
              <a:spcBef>
                <a:spcPct val="50000"/>
              </a:spcBef>
              <a:defRPr/>
            </a:pPr>
            <a:r>
              <a:rPr lang="en-GB" sz="1600" b="0" dirty="0" smtClean="0">
                <a:cs typeface="+mn-cs"/>
              </a:rPr>
              <a:t>I have used ………….. machine/ tool to do ……….</a:t>
            </a:r>
          </a:p>
          <a:p>
            <a:pPr>
              <a:spcBef>
                <a:spcPct val="50000"/>
              </a:spcBef>
              <a:defRPr/>
            </a:pPr>
            <a:r>
              <a:rPr lang="en-GB" sz="1600" b="0" dirty="0" smtClean="0">
                <a:cs typeface="+mn-cs"/>
              </a:rPr>
              <a:t>This worked successfully because…….</a:t>
            </a:r>
          </a:p>
          <a:p>
            <a:pPr>
              <a:spcBef>
                <a:spcPct val="50000"/>
              </a:spcBef>
              <a:defRPr/>
            </a:pPr>
            <a:r>
              <a:rPr lang="en-GB" sz="1600" b="0" dirty="0" smtClean="0">
                <a:cs typeface="+mn-cs"/>
              </a:rPr>
              <a:t>This did not work successfully because…. </a:t>
            </a:r>
          </a:p>
          <a:p>
            <a:pPr>
              <a:spcBef>
                <a:spcPct val="50000"/>
              </a:spcBef>
              <a:defRPr/>
            </a:pPr>
            <a:endParaRPr lang="en-GB" sz="1600" b="0" dirty="0" smtClean="0">
              <a:cs typeface="+mn-cs"/>
            </a:endParaRPr>
          </a:p>
          <a:p>
            <a:pPr>
              <a:spcBef>
                <a:spcPct val="50000"/>
              </a:spcBef>
              <a:defRPr/>
            </a:pPr>
            <a:endParaRPr lang="en-GB" sz="1600" b="0" dirty="0" smtClean="0">
              <a:cs typeface="+mn-cs"/>
            </a:endParaRPr>
          </a:p>
          <a:p>
            <a:pPr>
              <a:spcBef>
                <a:spcPct val="50000"/>
              </a:spcBef>
              <a:defRPr/>
            </a:pPr>
            <a:r>
              <a:rPr lang="en-GB" sz="1600" b="0" dirty="0" smtClean="0">
                <a:cs typeface="+mn-cs"/>
              </a:rPr>
              <a:t>What quality checks will you carry out?</a:t>
            </a:r>
            <a:endParaRPr lang="en-GB" sz="1600" dirty="0" smtClean="0">
              <a:cs typeface="+mn-cs"/>
            </a:endParaRPr>
          </a:p>
          <a:p>
            <a:pPr>
              <a:spcBef>
                <a:spcPct val="50000"/>
              </a:spcBef>
              <a:defRPr/>
            </a:pPr>
            <a:r>
              <a:rPr lang="en-GB" sz="1600" b="0" dirty="0" smtClean="0">
                <a:cs typeface="+mn-cs"/>
              </a:rPr>
              <a:t>I will check the quality when using ………….</a:t>
            </a:r>
          </a:p>
          <a:p>
            <a:pPr>
              <a:spcBef>
                <a:spcPct val="50000"/>
              </a:spcBef>
              <a:defRPr/>
            </a:pPr>
            <a:r>
              <a:rPr lang="en-GB" sz="1600" b="0" dirty="0" smtClean="0">
                <a:cs typeface="+mn-cs"/>
              </a:rPr>
              <a:t>by …………………</a:t>
            </a:r>
          </a:p>
          <a:p>
            <a:pPr marL="256558" indent="-256558">
              <a:spcBef>
                <a:spcPct val="50000"/>
              </a:spcBef>
              <a:buFontTx/>
              <a:buChar char="-"/>
              <a:defRPr/>
            </a:pPr>
            <a:r>
              <a:rPr lang="en-GB" sz="1600" b="0" dirty="0" smtClean="0">
                <a:cs typeface="+mn-cs"/>
              </a:rPr>
              <a:t>e.g. measuring accurately using a ruler.</a:t>
            </a:r>
          </a:p>
          <a:p>
            <a:pPr marL="256558" indent="-256558">
              <a:spcBef>
                <a:spcPct val="50000"/>
              </a:spcBef>
              <a:buFontTx/>
              <a:buChar char="-"/>
              <a:defRPr/>
            </a:pPr>
            <a:r>
              <a:rPr lang="en-GB" sz="1600" b="0" dirty="0" smtClean="0">
                <a:cs typeface="+mn-cs"/>
              </a:rPr>
              <a:t>Using the vice to clamp work securely.</a:t>
            </a:r>
          </a:p>
          <a:p>
            <a:pPr algn="ctr">
              <a:spcBef>
                <a:spcPct val="50000"/>
              </a:spcBef>
              <a:defRPr/>
            </a:pPr>
            <a:endParaRPr lang="en-US" b="0" dirty="0" smtClean="0">
              <a:cs typeface="+mn-cs"/>
            </a:endParaRPr>
          </a:p>
        </p:txBody>
      </p:sp>
      <p:sp>
        <p:nvSpPr>
          <p:cNvPr id="15" name="Text Box 119"/>
          <p:cNvSpPr txBox="1">
            <a:spLocks noChangeArrowheads="1"/>
          </p:cNvSpPr>
          <p:nvPr/>
        </p:nvSpPr>
        <p:spPr bwMode="auto">
          <a:xfrm>
            <a:off x="5120065" y="806224"/>
            <a:ext cx="278606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Manufacturing Processes</a:t>
            </a:r>
            <a:endParaRPr lang="en-US" dirty="0" smtClean="0">
              <a:cs typeface="+mn-cs"/>
            </a:endParaRPr>
          </a:p>
        </p:txBody>
      </p:sp>
      <p:sp>
        <p:nvSpPr>
          <p:cNvPr id="16" name="Text Box 119"/>
          <p:cNvSpPr txBox="1">
            <a:spLocks noChangeArrowheads="1"/>
          </p:cNvSpPr>
          <p:nvPr/>
        </p:nvSpPr>
        <p:spPr bwMode="auto">
          <a:xfrm>
            <a:off x="5120065" y="3904970"/>
            <a:ext cx="278606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dirty="0" smtClean="0">
                <a:cs typeface="+mn-cs"/>
              </a:rPr>
              <a:t>Quality Control Checks</a:t>
            </a:r>
          </a:p>
        </p:txBody>
      </p:sp>
    </p:spTree>
    <p:extLst>
      <p:ext uri="{BB962C8B-B14F-4D97-AF65-F5344CB8AC3E}">
        <p14:creationId xmlns:p14="http://schemas.microsoft.com/office/powerpoint/2010/main" val="164605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7523" y="493896"/>
            <a:ext cx="3432381" cy="1393736"/>
            <a:chOff x="1475656" y="908720"/>
            <a:chExt cx="6768752" cy="3663124"/>
          </a:xfrm>
        </p:grpSpPr>
        <p:sp>
          <p:nvSpPr>
            <p:cNvPr id="5" name="Rectangle 4"/>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7030A0"/>
                </a:solidFill>
              </a:endParaRPr>
            </a:p>
          </p:txBody>
        </p:sp>
        <p:cxnSp>
          <p:nvCxnSpPr>
            <p:cNvPr id="6" name="Straight Connector 5"/>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89448" y="1412090"/>
              <a:ext cx="1152128" cy="1051600"/>
            </a:xfrm>
            <a:prstGeom prst="rect">
              <a:avLst/>
            </a:prstGeom>
            <a:noFill/>
          </p:spPr>
          <p:txBody>
            <a:bodyPr wrap="square" rtlCol="0">
              <a:spAutoFit/>
            </a:bodyPr>
            <a:lstStyle/>
            <a:p>
              <a:r>
                <a:rPr lang="en-GB" sz="2000" dirty="0" smtClean="0">
                  <a:solidFill>
                    <a:srgbClr val="7030A0"/>
                  </a:solidFill>
                </a:rPr>
                <a:t>P</a:t>
              </a:r>
              <a:endParaRPr lang="en-GB" sz="2000" dirty="0">
                <a:solidFill>
                  <a:srgbClr val="7030A0"/>
                </a:solidFill>
              </a:endParaRPr>
            </a:p>
          </p:txBody>
        </p:sp>
        <p:sp>
          <p:nvSpPr>
            <p:cNvPr id="10" name="TextBox 9"/>
            <p:cNvSpPr txBox="1"/>
            <p:nvPr/>
          </p:nvSpPr>
          <p:spPr>
            <a:xfrm>
              <a:off x="1475656" y="2485344"/>
              <a:ext cx="864095" cy="1051600"/>
            </a:xfrm>
            <a:prstGeom prst="rect">
              <a:avLst/>
            </a:prstGeom>
            <a:noFill/>
          </p:spPr>
          <p:txBody>
            <a:bodyPr wrap="square" rtlCol="0">
              <a:spAutoFit/>
            </a:bodyPr>
            <a:lstStyle/>
            <a:p>
              <a:r>
                <a:rPr lang="en-GB" sz="2000" dirty="0" smtClean="0">
                  <a:solidFill>
                    <a:srgbClr val="7030A0"/>
                  </a:solidFill>
                </a:rPr>
                <a:t>I</a:t>
              </a:r>
              <a:endParaRPr lang="en-GB" sz="2000" dirty="0">
                <a:solidFill>
                  <a:srgbClr val="7030A0"/>
                </a:solidFill>
              </a:endParaRPr>
            </a:p>
          </p:txBody>
        </p:sp>
        <p:sp>
          <p:nvSpPr>
            <p:cNvPr id="11" name="TextBox 10"/>
            <p:cNvSpPr txBox="1"/>
            <p:nvPr/>
          </p:nvSpPr>
          <p:spPr>
            <a:xfrm>
              <a:off x="1543263" y="3520244"/>
              <a:ext cx="864095" cy="1051600"/>
            </a:xfrm>
            <a:prstGeom prst="rect">
              <a:avLst/>
            </a:prstGeom>
            <a:noFill/>
          </p:spPr>
          <p:txBody>
            <a:bodyPr wrap="square" rtlCol="0">
              <a:spAutoFit/>
            </a:bodyPr>
            <a:lstStyle/>
            <a:p>
              <a:r>
                <a:rPr lang="en-GB" sz="2000" dirty="0" smtClean="0">
                  <a:solidFill>
                    <a:srgbClr val="7030A0"/>
                  </a:solidFill>
                </a:rPr>
                <a:t>N</a:t>
              </a:r>
              <a:endParaRPr lang="en-GB" sz="2000" dirty="0">
                <a:solidFill>
                  <a:srgbClr val="7030A0"/>
                </a:solidFill>
              </a:endParaRPr>
            </a:p>
          </p:txBody>
        </p:sp>
        <p:sp>
          <p:nvSpPr>
            <p:cNvPr id="12" name="TextBox 11"/>
            <p:cNvSpPr txBox="1"/>
            <p:nvPr/>
          </p:nvSpPr>
          <p:spPr>
            <a:xfrm>
              <a:off x="1907703" y="922366"/>
              <a:ext cx="6336705" cy="889814"/>
            </a:xfrm>
            <a:prstGeom prst="rect">
              <a:avLst/>
            </a:prstGeom>
            <a:noFill/>
          </p:spPr>
          <p:txBody>
            <a:bodyPr wrap="square" rtlCol="0">
              <a:spAutoFit/>
            </a:bodyPr>
            <a:lstStyle/>
            <a:p>
              <a:r>
                <a:rPr lang="en-GB" sz="1600" b="1" dirty="0" smtClean="0">
                  <a:solidFill>
                    <a:srgbClr val="7030A0"/>
                  </a:solidFill>
                  <a:latin typeface="MV Boli" pitchFamily="2" charset="0"/>
                  <a:cs typeface="MV Boli" pitchFamily="2" charset="0"/>
                </a:rPr>
                <a:t>Specification</a:t>
              </a:r>
              <a:endParaRPr lang="en-GB" sz="1600" b="1" dirty="0">
                <a:solidFill>
                  <a:srgbClr val="7030A0"/>
                </a:solidFill>
                <a:latin typeface="MV Boli" pitchFamily="2" charset="0"/>
                <a:cs typeface="MV Boli" pitchFamily="2" charset="0"/>
              </a:endParaRPr>
            </a:p>
          </p:txBody>
        </p:sp>
        <p:cxnSp>
          <p:nvCxnSpPr>
            <p:cNvPr id="13" name="Straight Connector 12"/>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648944" y="450191"/>
            <a:ext cx="3432381" cy="1415018"/>
            <a:chOff x="1475656" y="908720"/>
            <a:chExt cx="6768753" cy="3641074"/>
          </a:xfrm>
        </p:grpSpPr>
        <p:sp>
          <p:nvSpPr>
            <p:cNvPr id="27" name="Rectangle 26"/>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7030A0"/>
                </a:solidFill>
              </a:endParaRPr>
            </a:p>
          </p:txBody>
        </p:sp>
        <p:cxnSp>
          <p:nvCxnSpPr>
            <p:cNvPr id="28" name="Straight Connector 27"/>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489448" y="1412090"/>
              <a:ext cx="1152128" cy="1029549"/>
            </a:xfrm>
            <a:prstGeom prst="rect">
              <a:avLst/>
            </a:prstGeom>
            <a:noFill/>
          </p:spPr>
          <p:txBody>
            <a:bodyPr wrap="square" rtlCol="0">
              <a:spAutoFit/>
            </a:bodyPr>
            <a:lstStyle/>
            <a:p>
              <a:r>
                <a:rPr lang="en-GB" sz="2000" dirty="0" smtClean="0">
                  <a:solidFill>
                    <a:srgbClr val="7030A0"/>
                  </a:solidFill>
                </a:rPr>
                <a:t>P</a:t>
              </a:r>
              <a:endParaRPr lang="en-GB" sz="2000" dirty="0">
                <a:solidFill>
                  <a:srgbClr val="7030A0"/>
                </a:solidFill>
              </a:endParaRPr>
            </a:p>
          </p:txBody>
        </p:sp>
        <p:sp>
          <p:nvSpPr>
            <p:cNvPr id="32" name="TextBox 31"/>
            <p:cNvSpPr txBox="1"/>
            <p:nvPr/>
          </p:nvSpPr>
          <p:spPr>
            <a:xfrm>
              <a:off x="1475656" y="2485344"/>
              <a:ext cx="864096" cy="1029549"/>
            </a:xfrm>
            <a:prstGeom prst="rect">
              <a:avLst/>
            </a:prstGeom>
            <a:noFill/>
          </p:spPr>
          <p:txBody>
            <a:bodyPr wrap="square" rtlCol="0">
              <a:spAutoFit/>
            </a:bodyPr>
            <a:lstStyle/>
            <a:p>
              <a:r>
                <a:rPr lang="en-GB" sz="2000" dirty="0" smtClean="0">
                  <a:solidFill>
                    <a:srgbClr val="7030A0"/>
                  </a:solidFill>
                </a:rPr>
                <a:t>I</a:t>
              </a:r>
              <a:endParaRPr lang="en-GB" sz="2000" dirty="0">
                <a:solidFill>
                  <a:srgbClr val="7030A0"/>
                </a:solidFill>
              </a:endParaRPr>
            </a:p>
          </p:txBody>
        </p:sp>
        <p:sp>
          <p:nvSpPr>
            <p:cNvPr id="33" name="TextBox 32"/>
            <p:cNvSpPr txBox="1"/>
            <p:nvPr/>
          </p:nvSpPr>
          <p:spPr>
            <a:xfrm>
              <a:off x="1543263" y="3520245"/>
              <a:ext cx="864096" cy="1029549"/>
            </a:xfrm>
            <a:prstGeom prst="rect">
              <a:avLst/>
            </a:prstGeom>
            <a:noFill/>
          </p:spPr>
          <p:txBody>
            <a:bodyPr wrap="square" rtlCol="0">
              <a:spAutoFit/>
            </a:bodyPr>
            <a:lstStyle/>
            <a:p>
              <a:r>
                <a:rPr lang="en-GB" sz="2000" dirty="0" smtClean="0">
                  <a:solidFill>
                    <a:srgbClr val="7030A0"/>
                  </a:solidFill>
                </a:rPr>
                <a:t>N</a:t>
              </a:r>
              <a:endParaRPr lang="en-GB" sz="2000" dirty="0">
                <a:solidFill>
                  <a:srgbClr val="7030A0"/>
                </a:solidFill>
              </a:endParaRPr>
            </a:p>
          </p:txBody>
        </p:sp>
        <p:sp>
          <p:nvSpPr>
            <p:cNvPr id="34" name="TextBox 33"/>
            <p:cNvSpPr txBox="1"/>
            <p:nvPr/>
          </p:nvSpPr>
          <p:spPr>
            <a:xfrm>
              <a:off x="1907704" y="922365"/>
              <a:ext cx="6336705" cy="871155"/>
            </a:xfrm>
            <a:prstGeom prst="rect">
              <a:avLst/>
            </a:prstGeom>
            <a:noFill/>
          </p:spPr>
          <p:txBody>
            <a:bodyPr wrap="square" rtlCol="0">
              <a:spAutoFit/>
            </a:bodyPr>
            <a:lstStyle/>
            <a:p>
              <a:r>
                <a:rPr lang="en-GB" sz="1600" b="1" dirty="0" smtClean="0">
                  <a:solidFill>
                    <a:srgbClr val="7030A0"/>
                  </a:solidFill>
                  <a:latin typeface="MV Boli" pitchFamily="2" charset="0"/>
                  <a:cs typeface="MV Boli" pitchFamily="2" charset="0"/>
                </a:rPr>
                <a:t>Research and Initial Ideas</a:t>
              </a:r>
              <a:endParaRPr lang="en-GB" sz="1600" b="1" dirty="0">
                <a:solidFill>
                  <a:srgbClr val="7030A0"/>
                </a:solidFill>
                <a:latin typeface="MV Boli" pitchFamily="2" charset="0"/>
                <a:cs typeface="MV Boli" pitchFamily="2" charset="0"/>
              </a:endParaRPr>
            </a:p>
          </p:txBody>
        </p:sp>
        <p:cxnSp>
          <p:nvCxnSpPr>
            <p:cNvPr id="35" name="Straight Connector 34"/>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6"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90178" y="1982436"/>
            <a:ext cx="3439726" cy="1538376"/>
            <a:chOff x="1475656" y="908720"/>
            <a:chExt cx="6768752" cy="3600400"/>
          </a:xfrm>
        </p:grpSpPr>
        <p:sp>
          <p:nvSpPr>
            <p:cNvPr id="39" name="Rectangle 38"/>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cxnSp>
          <p:nvCxnSpPr>
            <p:cNvPr id="40" name="Straight Connector 39"/>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489448" y="1412089"/>
              <a:ext cx="1152127" cy="936413"/>
            </a:xfrm>
            <a:prstGeom prst="rect">
              <a:avLst/>
            </a:prstGeom>
            <a:noFill/>
          </p:spPr>
          <p:txBody>
            <a:bodyPr wrap="square" rtlCol="0">
              <a:spAutoFit/>
            </a:bodyPr>
            <a:lstStyle/>
            <a:p>
              <a:r>
                <a:rPr lang="en-GB" sz="2000" dirty="0" smtClean="0">
                  <a:solidFill>
                    <a:srgbClr val="FF0000"/>
                  </a:solidFill>
                </a:rPr>
                <a:t>P</a:t>
              </a:r>
              <a:endParaRPr lang="en-GB" sz="2000" dirty="0">
                <a:solidFill>
                  <a:srgbClr val="FF0000"/>
                </a:solidFill>
              </a:endParaRPr>
            </a:p>
          </p:txBody>
        </p:sp>
        <p:sp>
          <p:nvSpPr>
            <p:cNvPr id="44" name="TextBox 43"/>
            <p:cNvSpPr txBox="1"/>
            <p:nvPr/>
          </p:nvSpPr>
          <p:spPr>
            <a:xfrm>
              <a:off x="1475656" y="2485345"/>
              <a:ext cx="864094" cy="936413"/>
            </a:xfrm>
            <a:prstGeom prst="rect">
              <a:avLst/>
            </a:prstGeom>
            <a:noFill/>
          </p:spPr>
          <p:txBody>
            <a:bodyPr wrap="square" rtlCol="0">
              <a:spAutoFit/>
            </a:bodyPr>
            <a:lstStyle/>
            <a:p>
              <a:r>
                <a:rPr lang="en-GB" sz="2000" dirty="0" smtClean="0">
                  <a:solidFill>
                    <a:srgbClr val="FF0000"/>
                  </a:solidFill>
                </a:rPr>
                <a:t>I</a:t>
              </a:r>
              <a:endParaRPr lang="en-GB" sz="2000" dirty="0">
                <a:solidFill>
                  <a:srgbClr val="FF0000"/>
                </a:solidFill>
              </a:endParaRPr>
            </a:p>
          </p:txBody>
        </p:sp>
        <p:sp>
          <p:nvSpPr>
            <p:cNvPr id="45" name="TextBox 44"/>
            <p:cNvSpPr txBox="1"/>
            <p:nvPr/>
          </p:nvSpPr>
          <p:spPr>
            <a:xfrm>
              <a:off x="1543262" y="3520244"/>
              <a:ext cx="864094" cy="936413"/>
            </a:xfrm>
            <a:prstGeom prst="rect">
              <a:avLst/>
            </a:prstGeom>
            <a:noFill/>
          </p:spPr>
          <p:txBody>
            <a:bodyPr wrap="square" rtlCol="0">
              <a:spAutoFit/>
            </a:bodyPr>
            <a:lstStyle/>
            <a:p>
              <a:r>
                <a:rPr lang="en-GB" sz="2000" dirty="0" smtClean="0">
                  <a:solidFill>
                    <a:srgbClr val="FF0000"/>
                  </a:solidFill>
                </a:rPr>
                <a:t>N</a:t>
              </a:r>
              <a:endParaRPr lang="en-GB" sz="2000" dirty="0">
                <a:solidFill>
                  <a:srgbClr val="FF0000"/>
                </a:solidFill>
              </a:endParaRPr>
            </a:p>
          </p:txBody>
        </p:sp>
        <p:sp>
          <p:nvSpPr>
            <p:cNvPr id="46" name="TextBox 45"/>
            <p:cNvSpPr txBox="1"/>
            <p:nvPr/>
          </p:nvSpPr>
          <p:spPr>
            <a:xfrm>
              <a:off x="1907704" y="922364"/>
              <a:ext cx="6336704" cy="792348"/>
            </a:xfrm>
            <a:prstGeom prst="rect">
              <a:avLst/>
            </a:prstGeom>
            <a:noFill/>
          </p:spPr>
          <p:txBody>
            <a:bodyPr wrap="square" rtlCol="0">
              <a:spAutoFit/>
            </a:bodyPr>
            <a:lstStyle/>
            <a:p>
              <a:r>
                <a:rPr lang="en-GB" sz="1600" b="1" dirty="0" smtClean="0">
                  <a:solidFill>
                    <a:srgbClr val="FF0000"/>
                  </a:solidFill>
                  <a:latin typeface="MV Boli" pitchFamily="2" charset="0"/>
                  <a:cs typeface="MV Boli" pitchFamily="2" charset="0"/>
                </a:rPr>
                <a:t>Modelling</a:t>
              </a:r>
              <a:endParaRPr lang="en-GB" sz="1600" b="1" dirty="0">
                <a:solidFill>
                  <a:srgbClr val="FF0000"/>
                </a:solidFill>
                <a:latin typeface="MV Boli" pitchFamily="2" charset="0"/>
                <a:cs typeface="MV Boli" pitchFamily="2" charset="0"/>
              </a:endParaRPr>
            </a:p>
          </p:txBody>
        </p:sp>
        <p:cxnSp>
          <p:nvCxnSpPr>
            <p:cNvPr id="47" name="Straight Connector 46"/>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48"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623206" y="1996454"/>
            <a:ext cx="3458119" cy="1524359"/>
            <a:chOff x="1475656" y="908720"/>
            <a:chExt cx="6768752" cy="3600400"/>
          </a:xfrm>
        </p:grpSpPr>
        <p:sp>
          <p:nvSpPr>
            <p:cNvPr id="50" name="Rectangle 49"/>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0000"/>
                </a:solidFill>
              </a:endParaRPr>
            </a:p>
          </p:txBody>
        </p:sp>
        <p:cxnSp>
          <p:nvCxnSpPr>
            <p:cNvPr id="51" name="Straight Connector 50"/>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1489447" y="1412088"/>
              <a:ext cx="1152128" cy="945024"/>
            </a:xfrm>
            <a:prstGeom prst="rect">
              <a:avLst/>
            </a:prstGeom>
            <a:noFill/>
          </p:spPr>
          <p:txBody>
            <a:bodyPr wrap="square" rtlCol="0">
              <a:spAutoFit/>
            </a:bodyPr>
            <a:lstStyle/>
            <a:p>
              <a:r>
                <a:rPr lang="en-GB" sz="2000" dirty="0" smtClean="0">
                  <a:solidFill>
                    <a:srgbClr val="FF0000"/>
                  </a:solidFill>
                </a:rPr>
                <a:t>P</a:t>
              </a:r>
              <a:endParaRPr lang="en-GB" sz="2000" dirty="0">
                <a:solidFill>
                  <a:srgbClr val="FF0000"/>
                </a:solidFill>
              </a:endParaRPr>
            </a:p>
          </p:txBody>
        </p:sp>
        <p:sp>
          <p:nvSpPr>
            <p:cNvPr id="55" name="TextBox 54"/>
            <p:cNvSpPr txBox="1"/>
            <p:nvPr/>
          </p:nvSpPr>
          <p:spPr>
            <a:xfrm>
              <a:off x="1475656" y="2485345"/>
              <a:ext cx="864094" cy="945024"/>
            </a:xfrm>
            <a:prstGeom prst="rect">
              <a:avLst/>
            </a:prstGeom>
            <a:noFill/>
          </p:spPr>
          <p:txBody>
            <a:bodyPr wrap="square" rtlCol="0">
              <a:spAutoFit/>
            </a:bodyPr>
            <a:lstStyle/>
            <a:p>
              <a:r>
                <a:rPr lang="en-GB" sz="2000" dirty="0" smtClean="0">
                  <a:solidFill>
                    <a:srgbClr val="FF0000"/>
                  </a:solidFill>
                </a:rPr>
                <a:t>I</a:t>
              </a:r>
              <a:endParaRPr lang="en-GB" sz="2000" dirty="0">
                <a:solidFill>
                  <a:srgbClr val="FF0000"/>
                </a:solidFill>
              </a:endParaRPr>
            </a:p>
          </p:txBody>
        </p:sp>
        <p:sp>
          <p:nvSpPr>
            <p:cNvPr id="56" name="TextBox 55"/>
            <p:cNvSpPr txBox="1"/>
            <p:nvPr/>
          </p:nvSpPr>
          <p:spPr>
            <a:xfrm>
              <a:off x="1543263" y="3520245"/>
              <a:ext cx="864094" cy="945024"/>
            </a:xfrm>
            <a:prstGeom prst="rect">
              <a:avLst/>
            </a:prstGeom>
            <a:noFill/>
          </p:spPr>
          <p:txBody>
            <a:bodyPr wrap="square" rtlCol="0">
              <a:spAutoFit/>
            </a:bodyPr>
            <a:lstStyle/>
            <a:p>
              <a:r>
                <a:rPr lang="en-GB" sz="2000" dirty="0" smtClean="0">
                  <a:solidFill>
                    <a:srgbClr val="FF0000"/>
                  </a:solidFill>
                </a:rPr>
                <a:t>N</a:t>
              </a:r>
              <a:endParaRPr lang="en-GB" sz="2000" dirty="0">
                <a:solidFill>
                  <a:srgbClr val="FF0000"/>
                </a:solidFill>
              </a:endParaRPr>
            </a:p>
          </p:txBody>
        </p:sp>
        <p:sp>
          <p:nvSpPr>
            <p:cNvPr id="57" name="TextBox 56"/>
            <p:cNvSpPr txBox="1"/>
            <p:nvPr/>
          </p:nvSpPr>
          <p:spPr>
            <a:xfrm>
              <a:off x="1907703" y="922365"/>
              <a:ext cx="6336705" cy="799634"/>
            </a:xfrm>
            <a:prstGeom prst="rect">
              <a:avLst/>
            </a:prstGeom>
            <a:noFill/>
          </p:spPr>
          <p:txBody>
            <a:bodyPr wrap="square" rtlCol="0">
              <a:spAutoFit/>
            </a:bodyPr>
            <a:lstStyle/>
            <a:p>
              <a:r>
                <a:rPr lang="en-GB" sz="1600" b="1" dirty="0" smtClean="0">
                  <a:solidFill>
                    <a:srgbClr val="FF0000"/>
                  </a:solidFill>
                  <a:latin typeface="MV Boli" pitchFamily="2" charset="0"/>
                  <a:cs typeface="MV Boli" pitchFamily="2" charset="0"/>
                </a:rPr>
                <a:t>Development</a:t>
              </a:r>
              <a:endParaRPr lang="en-GB" sz="1600" b="1" dirty="0">
                <a:solidFill>
                  <a:srgbClr val="FF0000"/>
                </a:solidFill>
                <a:latin typeface="MV Boli" pitchFamily="2" charset="0"/>
                <a:cs typeface="MV Boli" pitchFamily="2" charset="0"/>
              </a:endParaRPr>
            </a:p>
          </p:txBody>
        </p:sp>
        <p:cxnSp>
          <p:nvCxnSpPr>
            <p:cNvPr id="58" name="Straight Connector 57"/>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59"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216562" y="3675631"/>
            <a:ext cx="3406644" cy="1473500"/>
            <a:chOff x="1475656" y="908720"/>
            <a:chExt cx="6768752" cy="3600400"/>
          </a:xfrm>
        </p:grpSpPr>
        <p:sp>
          <p:nvSpPr>
            <p:cNvPr id="61" name="Rectangle 60"/>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cxnSp>
          <p:nvCxnSpPr>
            <p:cNvPr id="62" name="Straight Connector 61"/>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489447" y="1412089"/>
              <a:ext cx="1152128" cy="977642"/>
            </a:xfrm>
            <a:prstGeom prst="rect">
              <a:avLst/>
            </a:prstGeom>
            <a:noFill/>
          </p:spPr>
          <p:txBody>
            <a:bodyPr wrap="square" rtlCol="0">
              <a:spAutoFit/>
            </a:bodyPr>
            <a:lstStyle/>
            <a:p>
              <a:r>
                <a:rPr lang="en-GB" sz="2000" dirty="0" smtClean="0">
                  <a:solidFill>
                    <a:srgbClr val="002060"/>
                  </a:solidFill>
                </a:rPr>
                <a:t>P</a:t>
              </a:r>
              <a:endParaRPr lang="en-GB" sz="2000" dirty="0">
                <a:solidFill>
                  <a:srgbClr val="002060"/>
                </a:solidFill>
              </a:endParaRPr>
            </a:p>
          </p:txBody>
        </p:sp>
        <p:sp>
          <p:nvSpPr>
            <p:cNvPr id="66" name="TextBox 65"/>
            <p:cNvSpPr txBox="1"/>
            <p:nvPr/>
          </p:nvSpPr>
          <p:spPr>
            <a:xfrm>
              <a:off x="1475656" y="2485346"/>
              <a:ext cx="864095" cy="977642"/>
            </a:xfrm>
            <a:prstGeom prst="rect">
              <a:avLst/>
            </a:prstGeom>
            <a:noFill/>
          </p:spPr>
          <p:txBody>
            <a:bodyPr wrap="square" rtlCol="0">
              <a:spAutoFit/>
            </a:bodyPr>
            <a:lstStyle/>
            <a:p>
              <a:r>
                <a:rPr lang="en-GB" sz="2000" dirty="0" smtClean="0">
                  <a:solidFill>
                    <a:srgbClr val="002060"/>
                  </a:solidFill>
                </a:rPr>
                <a:t>I</a:t>
              </a:r>
              <a:endParaRPr lang="en-GB" sz="2000" dirty="0">
                <a:solidFill>
                  <a:srgbClr val="002060"/>
                </a:solidFill>
              </a:endParaRPr>
            </a:p>
          </p:txBody>
        </p:sp>
        <p:sp>
          <p:nvSpPr>
            <p:cNvPr id="67" name="TextBox 66"/>
            <p:cNvSpPr txBox="1"/>
            <p:nvPr/>
          </p:nvSpPr>
          <p:spPr>
            <a:xfrm>
              <a:off x="1543264" y="3520245"/>
              <a:ext cx="864095" cy="977642"/>
            </a:xfrm>
            <a:prstGeom prst="rect">
              <a:avLst/>
            </a:prstGeom>
            <a:noFill/>
          </p:spPr>
          <p:txBody>
            <a:bodyPr wrap="square" rtlCol="0">
              <a:spAutoFit/>
            </a:bodyPr>
            <a:lstStyle/>
            <a:p>
              <a:r>
                <a:rPr lang="en-GB" sz="2000" dirty="0" smtClean="0">
                  <a:solidFill>
                    <a:srgbClr val="002060"/>
                  </a:solidFill>
                </a:rPr>
                <a:t>N</a:t>
              </a:r>
              <a:endParaRPr lang="en-GB" sz="2000" dirty="0">
                <a:solidFill>
                  <a:srgbClr val="002060"/>
                </a:solidFill>
              </a:endParaRPr>
            </a:p>
          </p:txBody>
        </p:sp>
        <p:sp>
          <p:nvSpPr>
            <p:cNvPr id="68" name="TextBox 67"/>
            <p:cNvSpPr txBox="1"/>
            <p:nvPr/>
          </p:nvSpPr>
          <p:spPr>
            <a:xfrm>
              <a:off x="1907702" y="922364"/>
              <a:ext cx="6336706" cy="752033"/>
            </a:xfrm>
            <a:prstGeom prst="rect">
              <a:avLst/>
            </a:prstGeom>
            <a:noFill/>
          </p:spPr>
          <p:txBody>
            <a:bodyPr wrap="square" rtlCol="0">
              <a:spAutoFit/>
            </a:bodyPr>
            <a:lstStyle/>
            <a:p>
              <a:r>
                <a:rPr lang="en-GB" sz="1400" b="1" dirty="0" smtClean="0">
                  <a:solidFill>
                    <a:srgbClr val="002060"/>
                  </a:solidFill>
                  <a:latin typeface="MV Boli" pitchFamily="2" charset="0"/>
                  <a:cs typeface="MV Boli" pitchFamily="2" charset="0"/>
                </a:rPr>
                <a:t>Final Design and Plan of make </a:t>
              </a:r>
              <a:endParaRPr lang="en-GB" sz="1400" b="1" dirty="0">
                <a:solidFill>
                  <a:srgbClr val="002060"/>
                </a:solidFill>
                <a:latin typeface="MV Boli" pitchFamily="2" charset="0"/>
                <a:cs typeface="MV Boli" pitchFamily="2" charset="0"/>
              </a:endParaRPr>
            </a:p>
          </p:txBody>
        </p:sp>
        <p:cxnSp>
          <p:nvCxnSpPr>
            <p:cNvPr id="69" name="Straight Connector 68"/>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0"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p:cNvGrpSpPr/>
          <p:nvPr/>
        </p:nvGrpSpPr>
        <p:grpSpPr>
          <a:xfrm>
            <a:off x="7258730" y="371451"/>
            <a:ext cx="2346536" cy="1477950"/>
            <a:chOff x="6669981" y="261928"/>
            <a:chExt cx="2078483" cy="1637022"/>
          </a:xfrm>
        </p:grpSpPr>
        <p:sp>
          <p:nvSpPr>
            <p:cNvPr id="37" name="Oval Callout 36"/>
            <p:cNvSpPr/>
            <p:nvPr/>
          </p:nvSpPr>
          <p:spPr>
            <a:xfrm>
              <a:off x="7480907" y="261928"/>
              <a:ext cx="1267557" cy="1423654"/>
            </a:xfrm>
            <a:prstGeom prst="wedgeEllipseCallout">
              <a:avLst>
                <a:gd name="adj1" fmla="val -53188"/>
                <a:gd name="adj2" fmla="val 6726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ounded Rectangle 70"/>
            <p:cNvSpPr/>
            <p:nvPr/>
          </p:nvSpPr>
          <p:spPr>
            <a:xfrm>
              <a:off x="6679322" y="1290730"/>
              <a:ext cx="599545" cy="60822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ounded Rectangle 71"/>
            <p:cNvSpPr/>
            <p:nvPr/>
          </p:nvSpPr>
          <p:spPr>
            <a:xfrm>
              <a:off x="6669981" y="383167"/>
              <a:ext cx="607392" cy="69128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H="1">
              <a:off x="6876256" y="493962"/>
              <a:ext cx="293965" cy="40512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001529" y="701726"/>
              <a:ext cx="439110" cy="409083"/>
            </a:xfrm>
            <a:prstGeom prst="rect">
              <a:avLst/>
            </a:prstGeom>
            <a:noFill/>
          </p:spPr>
          <p:txBody>
            <a:bodyPr wrap="square" rtlCol="0">
              <a:spAutoFit/>
            </a:bodyPr>
            <a:lstStyle/>
            <a:p>
              <a:r>
                <a:rPr lang="en-GB" dirty="0" smtClean="0">
                  <a:solidFill>
                    <a:srgbClr val="7030A0"/>
                  </a:solidFill>
                </a:rPr>
                <a:t>8</a:t>
              </a:r>
              <a:endParaRPr lang="en-GB" dirty="0">
                <a:solidFill>
                  <a:srgbClr val="7030A0"/>
                </a:solidFill>
              </a:endParaRPr>
            </a:p>
          </p:txBody>
        </p:sp>
      </p:grpSp>
      <p:grpSp>
        <p:nvGrpSpPr>
          <p:cNvPr id="81" name="Group 80"/>
          <p:cNvGrpSpPr/>
          <p:nvPr/>
        </p:nvGrpSpPr>
        <p:grpSpPr>
          <a:xfrm>
            <a:off x="7279428" y="2012438"/>
            <a:ext cx="2373984" cy="1524538"/>
            <a:chOff x="6669981" y="261928"/>
            <a:chExt cx="2078483" cy="1637022"/>
          </a:xfrm>
        </p:grpSpPr>
        <p:sp>
          <p:nvSpPr>
            <p:cNvPr id="82" name="Oval Callout 81"/>
            <p:cNvSpPr/>
            <p:nvPr/>
          </p:nvSpPr>
          <p:spPr>
            <a:xfrm>
              <a:off x="7480907" y="261928"/>
              <a:ext cx="1267557" cy="1423654"/>
            </a:xfrm>
            <a:prstGeom prst="wedgeEllipseCallout">
              <a:avLst>
                <a:gd name="adj1" fmla="val -53188"/>
                <a:gd name="adj2" fmla="val 67269"/>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7030A0"/>
                </a:solidFill>
              </a:endParaRPr>
            </a:p>
          </p:txBody>
        </p:sp>
        <p:sp>
          <p:nvSpPr>
            <p:cNvPr id="83" name="Rounded Rectangle 82"/>
            <p:cNvSpPr/>
            <p:nvPr/>
          </p:nvSpPr>
          <p:spPr>
            <a:xfrm>
              <a:off x="6679322" y="1290730"/>
              <a:ext cx="599545" cy="60822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7030A0"/>
                </a:solidFill>
              </a:endParaRPr>
            </a:p>
          </p:txBody>
        </p:sp>
        <p:sp>
          <p:nvSpPr>
            <p:cNvPr id="84" name="Rounded Rectangle 83"/>
            <p:cNvSpPr/>
            <p:nvPr/>
          </p:nvSpPr>
          <p:spPr>
            <a:xfrm>
              <a:off x="6669981" y="383167"/>
              <a:ext cx="607392" cy="69128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7030A0"/>
                </a:solidFill>
              </a:endParaRPr>
            </a:p>
          </p:txBody>
        </p:sp>
        <p:cxnSp>
          <p:nvCxnSpPr>
            <p:cNvPr id="85" name="Straight Connector 84"/>
            <p:cNvCxnSpPr/>
            <p:nvPr/>
          </p:nvCxnSpPr>
          <p:spPr>
            <a:xfrm flipH="1">
              <a:off x="6876256" y="493962"/>
              <a:ext cx="293965" cy="405126"/>
            </a:xfrm>
            <a:prstGeom prst="line">
              <a:avLst/>
            </a:prstGeom>
            <a:ln>
              <a:solidFill>
                <a:srgbClr val="FF0000"/>
              </a:solidFill>
            </a:ln>
          </p:spPr>
          <p:style>
            <a:lnRef idx="2">
              <a:schemeClr val="accent2"/>
            </a:lnRef>
            <a:fillRef idx="1">
              <a:schemeClr val="lt1"/>
            </a:fillRef>
            <a:effectRef idx="0">
              <a:schemeClr val="accent2"/>
            </a:effectRef>
            <a:fontRef idx="minor">
              <a:schemeClr val="dk1"/>
            </a:fontRef>
          </p:style>
        </p:cxnSp>
      </p:grpSp>
      <p:sp>
        <p:nvSpPr>
          <p:cNvPr id="87" name="TextBox 86"/>
          <p:cNvSpPr txBox="1"/>
          <p:nvPr/>
        </p:nvSpPr>
        <p:spPr>
          <a:xfrm>
            <a:off x="7520594" y="2452018"/>
            <a:ext cx="908573" cy="369332"/>
          </a:xfrm>
          <a:prstGeom prst="rect">
            <a:avLst/>
          </a:prstGeom>
          <a:noFill/>
        </p:spPr>
        <p:txBody>
          <a:bodyPr wrap="square" rtlCol="0">
            <a:spAutoFit/>
          </a:bodyPr>
          <a:lstStyle/>
          <a:p>
            <a:r>
              <a:rPr lang="en-GB" dirty="0" smtClean="0">
                <a:solidFill>
                  <a:srgbClr val="FF0000"/>
                </a:solidFill>
              </a:rPr>
              <a:t>32</a:t>
            </a:r>
            <a:endParaRPr lang="en-GB" dirty="0">
              <a:solidFill>
                <a:srgbClr val="FF0000"/>
              </a:solidFill>
            </a:endParaRPr>
          </a:p>
        </p:txBody>
      </p:sp>
      <p:grpSp>
        <p:nvGrpSpPr>
          <p:cNvPr id="88" name="Group 87"/>
          <p:cNvGrpSpPr/>
          <p:nvPr/>
        </p:nvGrpSpPr>
        <p:grpSpPr>
          <a:xfrm>
            <a:off x="3664975" y="3675632"/>
            <a:ext cx="3416350" cy="1473500"/>
            <a:chOff x="1475656" y="908720"/>
            <a:chExt cx="6768752" cy="3600400"/>
          </a:xfrm>
        </p:grpSpPr>
        <p:sp>
          <p:nvSpPr>
            <p:cNvPr id="89" name="Rectangle 88"/>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02060"/>
                </a:solidFill>
              </a:endParaRPr>
            </a:p>
          </p:txBody>
        </p:sp>
        <p:cxnSp>
          <p:nvCxnSpPr>
            <p:cNvPr id="90" name="Straight Connector 89"/>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1489447" y="1412089"/>
              <a:ext cx="1152128" cy="977642"/>
            </a:xfrm>
            <a:prstGeom prst="rect">
              <a:avLst/>
            </a:prstGeom>
            <a:noFill/>
          </p:spPr>
          <p:txBody>
            <a:bodyPr wrap="square" rtlCol="0">
              <a:spAutoFit/>
            </a:bodyPr>
            <a:lstStyle/>
            <a:p>
              <a:r>
                <a:rPr lang="en-GB" sz="2000" dirty="0" smtClean="0">
                  <a:solidFill>
                    <a:srgbClr val="002060"/>
                  </a:solidFill>
                </a:rPr>
                <a:t>P</a:t>
              </a:r>
              <a:endParaRPr lang="en-GB" sz="2000" dirty="0">
                <a:solidFill>
                  <a:srgbClr val="002060"/>
                </a:solidFill>
              </a:endParaRPr>
            </a:p>
          </p:txBody>
        </p:sp>
        <p:sp>
          <p:nvSpPr>
            <p:cNvPr id="94" name="TextBox 93"/>
            <p:cNvSpPr txBox="1"/>
            <p:nvPr/>
          </p:nvSpPr>
          <p:spPr>
            <a:xfrm>
              <a:off x="1475656" y="2485346"/>
              <a:ext cx="864095" cy="977642"/>
            </a:xfrm>
            <a:prstGeom prst="rect">
              <a:avLst/>
            </a:prstGeom>
            <a:noFill/>
          </p:spPr>
          <p:txBody>
            <a:bodyPr wrap="square" rtlCol="0">
              <a:spAutoFit/>
            </a:bodyPr>
            <a:lstStyle/>
            <a:p>
              <a:r>
                <a:rPr lang="en-GB" sz="2000" dirty="0" smtClean="0">
                  <a:solidFill>
                    <a:srgbClr val="002060"/>
                  </a:solidFill>
                </a:rPr>
                <a:t>I</a:t>
              </a:r>
              <a:endParaRPr lang="en-GB" sz="2000" dirty="0">
                <a:solidFill>
                  <a:srgbClr val="002060"/>
                </a:solidFill>
              </a:endParaRPr>
            </a:p>
          </p:txBody>
        </p:sp>
        <p:sp>
          <p:nvSpPr>
            <p:cNvPr id="95" name="TextBox 94"/>
            <p:cNvSpPr txBox="1"/>
            <p:nvPr/>
          </p:nvSpPr>
          <p:spPr>
            <a:xfrm>
              <a:off x="1543264" y="3520245"/>
              <a:ext cx="864095" cy="977642"/>
            </a:xfrm>
            <a:prstGeom prst="rect">
              <a:avLst/>
            </a:prstGeom>
            <a:noFill/>
          </p:spPr>
          <p:txBody>
            <a:bodyPr wrap="square" rtlCol="0">
              <a:spAutoFit/>
            </a:bodyPr>
            <a:lstStyle/>
            <a:p>
              <a:r>
                <a:rPr lang="en-GB" sz="2000" dirty="0" smtClean="0">
                  <a:solidFill>
                    <a:srgbClr val="002060"/>
                  </a:solidFill>
                </a:rPr>
                <a:t>N</a:t>
              </a:r>
              <a:endParaRPr lang="en-GB" sz="2000" dirty="0">
                <a:solidFill>
                  <a:srgbClr val="002060"/>
                </a:solidFill>
              </a:endParaRPr>
            </a:p>
          </p:txBody>
        </p:sp>
        <p:sp>
          <p:nvSpPr>
            <p:cNvPr id="96" name="TextBox 95"/>
            <p:cNvSpPr txBox="1"/>
            <p:nvPr/>
          </p:nvSpPr>
          <p:spPr>
            <a:xfrm>
              <a:off x="1907703" y="922364"/>
              <a:ext cx="6336705" cy="827234"/>
            </a:xfrm>
            <a:prstGeom prst="rect">
              <a:avLst/>
            </a:prstGeom>
            <a:noFill/>
          </p:spPr>
          <p:txBody>
            <a:bodyPr wrap="square" rtlCol="0">
              <a:spAutoFit/>
            </a:bodyPr>
            <a:lstStyle/>
            <a:p>
              <a:r>
                <a:rPr lang="en-GB" sz="1600" b="1" dirty="0" smtClean="0">
                  <a:solidFill>
                    <a:srgbClr val="002060"/>
                  </a:solidFill>
                  <a:latin typeface="MV Boli" pitchFamily="2" charset="0"/>
                  <a:cs typeface="MV Boli" pitchFamily="2" charset="0"/>
                </a:rPr>
                <a:t>Making</a:t>
              </a:r>
              <a:endParaRPr lang="en-GB" sz="1600" b="1" dirty="0">
                <a:solidFill>
                  <a:srgbClr val="002060"/>
                </a:solidFill>
                <a:latin typeface="MV Boli" pitchFamily="2" charset="0"/>
                <a:cs typeface="MV Boli" pitchFamily="2" charset="0"/>
              </a:endParaRPr>
            </a:p>
          </p:txBody>
        </p:sp>
        <p:cxnSp>
          <p:nvCxnSpPr>
            <p:cNvPr id="97" name="Straight Connector 96"/>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8"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p:cNvGrpSpPr/>
          <p:nvPr/>
        </p:nvGrpSpPr>
        <p:grpSpPr>
          <a:xfrm>
            <a:off x="7269275" y="3619996"/>
            <a:ext cx="2259505" cy="1524538"/>
            <a:chOff x="6669981" y="261928"/>
            <a:chExt cx="2078483" cy="1637022"/>
          </a:xfrm>
        </p:grpSpPr>
        <p:sp>
          <p:nvSpPr>
            <p:cNvPr id="100" name="Oval Callout 99"/>
            <p:cNvSpPr/>
            <p:nvPr/>
          </p:nvSpPr>
          <p:spPr>
            <a:xfrm>
              <a:off x="7480907" y="261928"/>
              <a:ext cx="1267557" cy="1423654"/>
            </a:xfrm>
            <a:prstGeom prst="wedgeEllipseCallout">
              <a:avLst>
                <a:gd name="adj1" fmla="val -53188"/>
                <a:gd name="adj2" fmla="val 67269"/>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sp>
          <p:nvSpPr>
            <p:cNvPr id="101" name="Rounded Rectangle 100"/>
            <p:cNvSpPr/>
            <p:nvPr/>
          </p:nvSpPr>
          <p:spPr>
            <a:xfrm>
              <a:off x="6679322" y="1290730"/>
              <a:ext cx="599545" cy="608220"/>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sp>
          <p:nvSpPr>
            <p:cNvPr id="102" name="Rounded Rectangle 101"/>
            <p:cNvSpPr/>
            <p:nvPr/>
          </p:nvSpPr>
          <p:spPr>
            <a:xfrm>
              <a:off x="6669981" y="383167"/>
              <a:ext cx="607392" cy="691288"/>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cxnSp>
          <p:nvCxnSpPr>
            <p:cNvPr id="103" name="Straight Connector 102"/>
            <p:cNvCxnSpPr/>
            <p:nvPr/>
          </p:nvCxnSpPr>
          <p:spPr>
            <a:xfrm flipH="1">
              <a:off x="6817272" y="542877"/>
              <a:ext cx="293965" cy="405126"/>
            </a:xfrm>
            <a:prstGeom prst="line">
              <a:avLst/>
            </a:prstGeom>
            <a:ln>
              <a:solidFill>
                <a:srgbClr val="002060"/>
              </a:solidFill>
            </a:ln>
          </p:spPr>
          <p:style>
            <a:lnRef idx="2">
              <a:schemeClr val="accent2"/>
            </a:lnRef>
            <a:fillRef idx="1">
              <a:schemeClr val="lt1"/>
            </a:fillRef>
            <a:effectRef idx="0">
              <a:schemeClr val="accent2"/>
            </a:effectRef>
            <a:fontRef idx="minor">
              <a:schemeClr val="dk1"/>
            </a:fontRef>
          </p:style>
        </p:cxnSp>
      </p:grpSp>
      <p:sp>
        <p:nvSpPr>
          <p:cNvPr id="104" name="TextBox 103"/>
          <p:cNvSpPr txBox="1"/>
          <p:nvPr/>
        </p:nvSpPr>
        <p:spPr>
          <a:xfrm>
            <a:off x="7494333" y="4054798"/>
            <a:ext cx="1124271" cy="369332"/>
          </a:xfrm>
          <a:prstGeom prst="rect">
            <a:avLst/>
          </a:prstGeom>
          <a:noFill/>
        </p:spPr>
        <p:txBody>
          <a:bodyPr wrap="square" rtlCol="0">
            <a:spAutoFit/>
          </a:bodyPr>
          <a:lstStyle/>
          <a:p>
            <a:r>
              <a:rPr lang="en-GB" dirty="0" smtClean="0">
                <a:solidFill>
                  <a:srgbClr val="002060"/>
                </a:solidFill>
              </a:rPr>
              <a:t>32</a:t>
            </a:r>
            <a:endParaRPr lang="en-GB" dirty="0">
              <a:solidFill>
                <a:srgbClr val="002060"/>
              </a:solidFill>
            </a:endParaRPr>
          </a:p>
        </p:txBody>
      </p:sp>
      <p:grpSp>
        <p:nvGrpSpPr>
          <p:cNvPr id="105" name="Group 104"/>
          <p:cNvGrpSpPr/>
          <p:nvPr/>
        </p:nvGrpSpPr>
        <p:grpSpPr>
          <a:xfrm>
            <a:off x="204517" y="5301531"/>
            <a:ext cx="3406644" cy="1473500"/>
            <a:chOff x="1475656" y="908720"/>
            <a:chExt cx="6768752" cy="3600400"/>
          </a:xfrm>
        </p:grpSpPr>
        <p:sp>
          <p:nvSpPr>
            <p:cNvPr id="106" name="Rectangle 105"/>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rgbClr val="00B050"/>
                </a:solidFill>
              </a:endParaRPr>
            </a:p>
          </p:txBody>
        </p:sp>
        <p:cxnSp>
          <p:nvCxnSpPr>
            <p:cNvPr id="107" name="Straight Connector 106"/>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110" name="TextBox 109"/>
            <p:cNvSpPr txBox="1"/>
            <p:nvPr/>
          </p:nvSpPr>
          <p:spPr>
            <a:xfrm>
              <a:off x="1489447" y="1412089"/>
              <a:ext cx="1152128" cy="977642"/>
            </a:xfrm>
            <a:prstGeom prst="rect">
              <a:avLst/>
            </a:prstGeom>
            <a:noFill/>
          </p:spPr>
          <p:txBody>
            <a:bodyPr wrap="square" rtlCol="0">
              <a:spAutoFit/>
            </a:bodyPr>
            <a:lstStyle/>
            <a:p>
              <a:r>
                <a:rPr lang="en-GB" sz="2000" b="1" dirty="0" smtClean="0">
                  <a:solidFill>
                    <a:srgbClr val="00B050"/>
                  </a:solidFill>
                </a:rPr>
                <a:t>P</a:t>
              </a:r>
              <a:endParaRPr lang="en-GB" sz="2000" b="1" dirty="0">
                <a:solidFill>
                  <a:srgbClr val="00B050"/>
                </a:solidFill>
              </a:endParaRPr>
            </a:p>
          </p:txBody>
        </p:sp>
        <p:sp>
          <p:nvSpPr>
            <p:cNvPr id="111" name="TextBox 110"/>
            <p:cNvSpPr txBox="1"/>
            <p:nvPr/>
          </p:nvSpPr>
          <p:spPr>
            <a:xfrm>
              <a:off x="1475656" y="2485346"/>
              <a:ext cx="864095" cy="977642"/>
            </a:xfrm>
            <a:prstGeom prst="rect">
              <a:avLst/>
            </a:prstGeom>
            <a:noFill/>
          </p:spPr>
          <p:txBody>
            <a:bodyPr wrap="square" rtlCol="0">
              <a:spAutoFit/>
            </a:bodyPr>
            <a:lstStyle/>
            <a:p>
              <a:r>
                <a:rPr lang="en-GB" sz="2000" b="1" dirty="0" smtClean="0">
                  <a:solidFill>
                    <a:srgbClr val="00B050"/>
                  </a:solidFill>
                </a:rPr>
                <a:t>I</a:t>
              </a:r>
              <a:endParaRPr lang="en-GB" sz="2000" b="1" dirty="0">
                <a:solidFill>
                  <a:srgbClr val="00B050"/>
                </a:solidFill>
              </a:endParaRPr>
            </a:p>
          </p:txBody>
        </p:sp>
        <p:sp>
          <p:nvSpPr>
            <p:cNvPr id="112" name="TextBox 111"/>
            <p:cNvSpPr txBox="1"/>
            <p:nvPr/>
          </p:nvSpPr>
          <p:spPr>
            <a:xfrm>
              <a:off x="1543264" y="3520245"/>
              <a:ext cx="864095" cy="977642"/>
            </a:xfrm>
            <a:prstGeom prst="rect">
              <a:avLst/>
            </a:prstGeom>
            <a:noFill/>
          </p:spPr>
          <p:txBody>
            <a:bodyPr wrap="square" rtlCol="0">
              <a:spAutoFit/>
            </a:bodyPr>
            <a:lstStyle/>
            <a:p>
              <a:r>
                <a:rPr lang="en-GB" sz="2000" b="1" dirty="0" smtClean="0">
                  <a:solidFill>
                    <a:srgbClr val="00B050"/>
                  </a:solidFill>
                </a:rPr>
                <a:t>N</a:t>
              </a:r>
              <a:endParaRPr lang="en-GB" sz="2000" b="1" dirty="0">
                <a:solidFill>
                  <a:srgbClr val="00B050"/>
                </a:solidFill>
              </a:endParaRPr>
            </a:p>
          </p:txBody>
        </p:sp>
        <p:sp>
          <p:nvSpPr>
            <p:cNvPr id="113" name="TextBox 112"/>
            <p:cNvSpPr txBox="1"/>
            <p:nvPr/>
          </p:nvSpPr>
          <p:spPr>
            <a:xfrm>
              <a:off x="1907702" y="922364"/>
              <a:ext cx="6336706" cy="752033"/>
            </a:xfrm>
            <a:prstGeom prst="rect">
              <a:avLst/>
            </a:prstGeom>
            <a:noFill/>
          </p:spPr>
          <p:txBody>
            <a:bodyPr wrap="square" rtlCol="0">
              <a:spAutoFit/>
            </a:bodyPr>
            <a:lstStyle/>
            <a:p>
              <a:r>
                <a:rPr lang="en-GB" sz="1400" b="1" dirty="0" smtClean="0">
                  <a:solidFill>
                    <a:srgbClr val="00B050"/>
                  </a:solidFill>
                  <a:latin typeface="MV Boli" pitchFamily="2" charset="0"/>
                  <a:cs typeface="MV Boli" pitchFamily="2" charset="0"/>
                </a:rPr>
                <a:t>Testing of your product</a:t>
              </a:r>
              <a:endParaRPr lang="en-GB" sz="1400" b="1" dirty="0">
                <a:solidFill>
                  <a:srgbClr val="00B050"/>
                </a:solidFill>
                <a:latin typeface="MV Boli" pitchFamily="2" charset="0"/>
                <a:cs typeface="MV Boli" pitchFamily="2" charset="0"/>
              </a:endParaRPr>
            </a:p>
          </p:txBody>
        </p:sp>
        <p:cxnSp>
          <p:nvCxnSpPr>
            <p:cNvPr id="114" name="Straight Connector 113"/>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15"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3661712" y="5307115"/>
            <a:ext cx="3406644" cy="1473500"/>
            <a:chOff x="1475656" y="908720"/>
            <a:chExt cx="6768752" cy="3600400"/>
          </a:xfrm>
        </p:grpSpPr>
        <p:sp>
          <p:nvSpPr>
            <p:cNvPr id="117" name="Rectangle 116"/>
            <p:cNvSpPr/>
            <p:nvPr/>
          </p:nvSpPr>
          <p:spPr>
            <a:xfrm>
              <a:off x="1475656" y="908720"/>
              <a:ext cx="6552728" cy="36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a:solidFill>
                  <a:srgbClr val="00B050"/>
                </a:solidFill>
              </a:endParaRPr>
            </a:p>
          </p:txBody>
        </p:sp>
        <p:cxnSp>
          <p:nvCxnSpPr>
            <p:cNvPr id="118" name="Straight Connector 117"/>
            <p:cNvCxnSpPr/>
            <p:nvPr/>
          </p:nvCxnSpPr>
          <p:spPr>
            <a:xfrm>
              <a:off x="1475656" y="1556792"/>
              <a:ext cx="6552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475656" y="2420888"/>
              <a:ext cx="6552728"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1475656" y="3501008"/>
              <a:ext cx="6552728" cy="0"/>
            </a:xfrm>
            <a:prstGeom prst="line">
              <a:avLst/>
            </a:prstGeom>
          </p:spPr>
          <p:style>
            <a:lnRef idx="1">
              <a:schemeClr val="dk1"/>
            </a:lnRef>
            <a:fillRef idx="0">
              <a:schemeClr val="dk1"/>
            </a:fillRef>
            <a:effectRef idx="0">
              <a:schemeClr val="dk1"/>
            </a:effectRef>
            <a:fontRef idx="minor">
              <a:schemeClr val="tx1"/>
            </a:fontRef>
          </p:style>
        </p:cxnSp>
        <p:sp>
          <p:nvSpPr>
            <p:cNvPr id="121" name="TextBox 120"/>
            <p:cNvSpPr txBox="1"/>
            <p:nvPr/>
          </p:nvSpPr>
          <p:spPr>
            <a:xfrm>
              <a:off x="1489447" y="1412089"/>
              <a:ext cx="1152128" cy="977642"/>
            </a:xfrm>
            <a:prstGeom prst="rect">
              <a:avLst/>
            </a:prstGeom>
            <a:noFill/>
          </p:spPr>
          <p:txBody>
            <a:bodyPr wrap="square" rtlCol="0">
              <a:spAutoFit/>
            </a:bodyPr>
            <a:lstStyle/>
            <a:p>
              <a:r>
                <a:rPr lang="en-GB" sz="2000" b="1" dirty="0" smtClean="0">
                  <a:solidFill>
                    <a:srgbClr val="00B050"/>
                  </a:solidFill>
                </a:rPr>
                <a:t>P</a:t>
              </a:r>
              <a:endParaRPr lang="en-GB" sz="2000" b="1" dirty="0">
                <a:solidFill>
                  <a:srgbClr val="00B050"/>
                </a:solidFill>
              </a:endParaRPr>
            </a:p>
          </p:txBody>
        </p:sp>
        <p:sp>
          <p:nvSpPr>
            <p:cNvPr id="122" name="TextBox 121"/>
            <p:cNvSpPr txBox="1"/>
            <p:nvPr/>
          </p:nvSpPr>
          <p:spPr>
            <a:xfrm>
              <a:off x="1475656" y="2485346"/>
              <a:ext cx="864095" cy="977642"/>
            </a:xfrm>
            <a:prstGeom prst="rect">
              <a:avLst/>
            </a:prstGeom>
            <a:noFill/>
          </p:spPr>
          <p:txBody>
            <a:bodyPr wrap="square" rtlCol="0">
              <a:spAutoFit/>
            </a:bodyPr>
            <a:lstStyle/>
            <a:p>
              <a:r>
                <a:rPr lang="en-GB" sz="2000" b="1" dirty="0" smtClean="0">
                  <a:solidFill>
                    <a:srgbClr val="00B050"/>
                  </a:solidFill>
                </a:rPr>
                <a:t>I</a:t>
              </a:r>
              <a:endParaRPr lang="en-GB" sz="2000" b="1" dirty="0">
                <a:solidFill>
                  <a:srgbClr val="00B050"/>
                </a:solidFill>
              </a:endParaRPr>
            </a:p>
          </p:txBody>
        </p:sp>
        <p:sp>
          <p:nvSpPr>
            <p:cNvPr id="123" name="TextBox 122"/>
            <p:cNvSpPr txBox="1"/>
            <p:nvPr/>
          </p:nvSpPr>
          <p:spPr>
            <a:xfrm>
              <a:off x="1543264" y="3520245"/>
              <a:ext cx="864095" cy="977642"/>
            </a:xfrm>
            <a:prstGeom prst="rect">
              <a:avLst/>
            </a:prstGeom>
            <a:noFill/>
          </p:spPr>
          <p:txBody>
            <a:bodyPr wrap="square" rtlCol="0">
              <a:spAutoFit/>
            </a:bodyPr>
            <a:lstStyle/>
            <a:p>
              <a:r>
                <a:rPr lang="en-GB" sz="2000" b="1" dirty="0" smtClean="0">
                  <a:solidFill>
                    <a:srgbClr val="00B050"/>
                  </a:solidFill>
                </a:rPr>
                <a:t>N</a:t>
              </a:r>
              <a:endParaRPr lang="en-GB" sz="2000" b="1" dirty="0">
                <a:solidFill>
                  <a:srgbClr val="00B050"/>
                </a:solidFill>
              </a:endParaRPr>
            </a:p>
          </p:txBody>
        </p:sp>
        <p:sp>
          <p:nvSpPr>
            <p:cNvPr id="124" name="TextBox 123"/>
            <p:cNvSpPr txBox="1"/>
            <p:nvPr/>
          </p:nvSpPr>
          <p:spPr>
            <a:xfrm>
              <a:off x="1907702" y="922364"/>
              <a:ext cx="6336706" cy="752033"/>
            </a:xfrm>
            <a:prstGeom prst="rect">
              <a:avLst/>
            </a:prstGeom>
            <a:noFill/>
          </p:spPr>
          <p:txBody>
            <a:bodyPr wrap="square" rtlCol="0">
              <a:spAutoFit/>
            </a:bodyPr>
            <a:lstStyle/>
            <a:p>
              <a:r>
                <a:rPr lang="en-GB" sz="1400" b="1" dirty="0" smtClean="0">
                  <a:solidFill>
                    <a:srgbClr val="00B050"/>
                  </a:solidFill>
                  <a:latin typeface="MV Boli" pitchFamily="2" charset="0"/>
                  <a:cs typeface="MV Boli" pitchFamily="2" charset="0"/>
                </a:rPr>
                <a:t>Testing and Evaluation</a:t>
              </a:r>
              <a:endParaRPr lang="en-GB" sz="1400" b="1" dirty="0">
                <a:solidFill>
                  <a:srgbClr val="00B050"/>
                </a:solidFill>
                <a:latin typeface="MV Boli" pitchFamily="2" charset="0"/>
                <a:cs typeface="MV Boli" pitchFamily="2" charset="0"/>
              </a:endParaRPr>
            </a:p>
          </p:txBody>
        </p:sp>
        <p:cxnSp>
          <p:nvCxnSpPr>
            <p:cNvPr id="125" name="Straight Connector 124"/>
            <p:cNvCxnSpPr/>
            <p:nvPr/>
          </p:nvCxnSpPr>
          <p:spPr>
            <a:xfrm>
              <a:off x="2339752" y="1556792"/>
              <a:ext cx="0" cy="295232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6" name="Picture 2" descr="C:\Program Files\Microsoft Office\MEDIA\CAGCAT10\j019972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0870" y="946476"/>
              <a:ext cx="524642" cy="515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p:cNvGrpSpPr/>
          <p:nvPr/>
        </p:nvGrpSpPr>
        <p:grpSpPr>
          <a:xfrm>
            <a:off x="7258730" y="5190096"/>
            <a:ext cx="2259505" cy="1524538"/>
            <a:chOff x="6669981" y="261928"/>
            <a:chExt cx="2078483" cy="1637022"/>
          </a:xfrm>
        </p:grpSpPr>
        <p:sp>
          <p:nvSpPr>
            <p:cNvPr id="128" name="Oval Callout 127"/>
            <p:cNvSpPr/>
            <p:nvPr/>
          </p:nvSpPr>
          <p:spPr>
            <a:xfrm>
              <a:off x="7480907" y="261928"/>
              <a:ext cx="1267557" cy="1423654"/>
            </a:xfrm>
            <a:prstGeom prst="wedgeEllipseCallout">
              <a:avLst>
                <a:gd name="adj1" fmla="val -53188"/>
                <a:gd name="adj2" fmla="val 67269"/>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sp>
          <p:nvSpPr>
            <p:cNvPr id="129" name="Rounded Rectangle 128"/>
            <p:cNvSpPr/>
            <p:nvPr/>
          </p:nvSpPr>
          <p:spPr>
            <a:xfrm>
              <a:off x="6679322" y="1290730"/>
              <a:ext cx="599545" cy="608220"/>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sp>
          <p:nvSpPr>
            <p:cNvPr id="130" name="Rounded Rectangle 129"/>
            <p:cNvSpPr/>
            <p:nvPr/>
          </p:nvSpPr>
          <p:spPr>
            <a:xfrm>
              <a:off x="6669981" y="383167"/>
              <a:ext cx="607392" cy="691288"/>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rgbClr val="002060"/>
                </a:solidFill>
              </a:endParaRPr>
            </a:p>
          </p:txBody>
        </p:sp>
        <p:cxnSp>
          <p:nvCxnSpPr>
            <p:cNvPr id="131" name="Straight Connector 130"/>
            <p:cNvCxnSpPr/>
            <p:nvPr/>
          </p:nvCxnSpPr>
          <p:spPr>
            <a:xfrm flipH="1">
              <a:off x="6817272" y="542877"/>
              <a:ext cx="293965" cy="405126"/>
            </a:xfrm>
            <a:prstGeom prst="line">
              <a:avLst/>
            </a:prstGeom>
            <a:ln>
              <a:solidFill>
                <a:srgbClr val="00B050"/>
              </a:solidFill>
            </a:ln>
          </p:spPr>
          <p:style>
            <a:lnRef idx="2">
              <a:schemeClr val="accent2"/>
            </a:lnRef>
            <a:fillRef idx="1">
              <a:schemeClr val="lt1"/>
            </a:fillRef>
            <a:effectRef idx="0">
              <a:schemeClr val="accent2"/>
            </a:effectRef>
            <a:fontRef idx="minor">
              <a:schemeClr val="dk1"/>
            </a:fontRef>
          </p:style>
        </p:cxnSp>
      </p:grpSp>
      <p:sp>
        <p:nvSpPr>
          <p:cNvPr id="132" name="TextBox 131"/>
          <p:cNvSpPr txBox="1"/>
          <p:nvPr/>
        </p:nvSpPr>
        <p:spPr>
          <a:xfrm>
            <a:off x="7491608" y="5557305"/>
            <a:ext cx="545518" cy="369332"/>
          </a:xfrm>
          <a:prstGeom prst="rect">
            <a:avLst/>
          </a:prstGeom>
          <a:noFill/>
        </p:spPr>
        <p:txBody>
          <a:bodyPr wrap="square" rtlCol="0">
            <a:spAutoFit/>
          </a:bodyPr>
          <a:lstStyle/>
          <a:p>
            <a:r>
              <a:rPr lang="en-GB" dirty="0" smtClean="0">
                <a:solidFill>
                  <a:srgbClr val="00B050"/>
                </a:solidFill>
              </a:rPr>
              <a:t>12</a:t>
            </a:r>
            <a:endParaRPr lang="en-GB" dirty="0">
              <a:solidFill>
                <a:srgbClr val="00B050"/>
              </a:solidFill>
            </a:endParaRPr>
          </a:p>
        </p:txBody>
      </p:sp>
    </p:spTree>
    <p:extLst>
      <p:ext uri="{BB962C8B-B14F-4D97-AF65-F5344CB8AC3E}">
        <p14:creationId xmlns:p14="http://schemas.microsoft.com/office/powerpoint/2010/main" val="2239173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of Materials &amp; Components P14</a:t>
            </a:r>
            <a:endParaRPr lang="en-US" sz="3000" dirty="0">
              <a:latin typeface="Calibri" charset="0"/>
              <a:cs typeface="+mn-cs"/>
            </a:endParaRPr>
          </a:p>
        </p:txBody>
      </p:sp>
      <p:graphicFrame>
        <p:nvGraphicFramePr>
          <p:cNvPr id="215136" name="Group 96"/>
          <p:cNvGraphicFramePr>
            <a:graphicFrameLocks noGrp="1"/>
          </p:cNvGraphicFramePr>
          <p:nvPr>
            <p:ph/>
            <p:extLst>
              <p:ext uri="{D42A27DB-BD31-4B8C-83A1-F6EECF244321}">
                <p14:modId xmlns:p14="http://schemas.microsoft.com/office/powerpoint/2010/main" val="1491688500"/>
              </p:ext>
            </p:extLst>
          </p:nvPr>
        </p:nvGraphicFramePr>
        <p:xfrm>
          <a:off x="384497" y="599849"/>
          <a:ext cx="9305302" cy="5398459"/>
        </p:xfrm>
        <a:graphic>
          <a:graphicData uri="http://schemas.openxmlformats.org/drawingml/2006/table">
            <a:tbl>
              <a:tblPr/>
              <a:tblGrid>
                <a:gridCol w="1861060"/>
                <a:gridCol w="1859832"/>
                <a:gridCol w="1863518"/>
                <a:gridCol w="1859832"/>
                <a:gridCol w="1861060"/>
              </a:tblGrid>
              <a:tr h="731413">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ea typeface="ＭＳ Ｐゴシック" charset="0"/>
                        </a:rPr>
                        <a:t>Material / Component sample</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Properties</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charset="0"/>
                        </a:rPr>
                        <a:t>Cost</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Sustainability</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a:ln>
                            <a:noFill/>
                          </a:ln>
                          <a:solidFill>
                            <a:schemeClr val="tx1"/>
                          </a:solidFill>
                          <a:effectLst/>
                          <a:latin typeface="Arial" charset="0"/>
                          <a:ea typeface="ＭＳ Ｐゴシック" charset="0"/>
                        </a:rPr>
                        <a:t>Public Opinion</a:t>
                      </a:r>
                      <a:endParaRPr kumimoji="0" lang="en-US" sz="14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82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1279525"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ea typeface="ＭＳ Ｐゴシック" charset="0"/>
                        </a:rPr>
                        <a:t>Durable, </a:t>
                      </a:r>
                    </a:p>
                    <a:p>
                      <a:pPr marL="285750" marR="0" lvl="0" indent="-285750" algn="l" defTabSz="1279525"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ea typeface="ＭＳ Ｐゴシック" charset="0"/>
                        </a:rPr>
                        <a:t>Lightweight</a:t>
                      </a:r>
                    </a:p>
                    <a:p>
                      <a:pPr marL="285750" marR="0" lvl="0" indent="-285750" algn="l" defTabSz="1279525"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ea typeface="ＭＳ Ｐゴシック" charset="0"/>
                        </a:rPr>
                        <a:t>flexible</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 </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This material is sustainable because....</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It can be recycled, it is made from renewable energy sources</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rPr>
                        <a:t>I think this material would work well…..</a:t>
                      </a:r>
                      <a:endParaRPr kumimoji="0" lang="en-US" sz="14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38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38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38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38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a typeface="ＭＳ Ｐゴシック" charset="0"/>
                      </a:endParaRPr>
                    </a:p>
                  </a:txBody>
                  <a:tcPr marL="70757" marR="70757" marT="32659" marB="32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34" name="Text Box 94"/>
          <p:cNvSpPr txBox="1">
            <a:spLocks noChangeArrowheads="1"/>
          </p:cNvSpPr>
          <p:nvPr/>
        </p:nvSpPr>
        <p:spPr bwMode="auto">
          <a:xfrm>
            <a:off x="384497" y="6030058"/>
            <a:ext cx="9250022" cy="6461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mtClean="0">
                <a:cs typeface="+mn-cs"/>
              </a:rPr>
              <a:t>Conclusion</a:t>
            </a:r>
          </a:p>
          <a:p>
            <a:pPr>
              <a:spcBef>
                <a:spcPct val="50000"/>
              </a:spcBef>
              <a:defRPr/>
            </a:pPr>
            <a:endParaRPr lang="en-US" smtClean="0">
              <a:cs typeface="+mn-cs"/>
            </a:endParaRPr>
          </a:p>
        </p:txBody>
      </p:sp>
    </p:spTree>
    <p:extLst>
      <p:ext uri="{BB962C8B-B14F-4D97-AF65-F5344CB8AC3E}">
        <p14:creationId xmlns:p14="http://schemas.microsoft.com/office/powerpoint/2010/main" val="233583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750" y="263594"/>
            <a:ext cx="9334500" cy="3847207"/>
          </a:xfrm>
          <a:prstGeom prst="rect">
            <a:avLst/>
          </a:prstGeom>
        </p:spPr>
        <p:txBody>
          <a:bodyPr wrap="square">
            <a:spAutoFit/>
          </a:bodyPr>
          <a:lstStyle/>
          <a:p>
            <a:r>
              <a:rPr lang="en-GB" sz="2800" b="1" dirty="0" smtClean="0"/>
              <a:t>Help – Section 2 </a:t>
            </a:r>
            <a:r>
              <a:rPr lang="en-GB" sz="2800" b="1" dirty="0" smtClean="0">
                <a:solidFill>
                  <a:srgbClr val="FF0000"/>
                </a:solidFill>
              </a:rPr>
              <a:t>-Development of Design Proposal </a:t>
            </a:r>
            <a:r>
              <a:rPr lang="en-GB" sz="2800" b="1" dirty="0" smtClean="0"/>
              <a:t>– 32 Marks </a:t>
            </a:r>
          </a:p>
          <a:p>
            <a:endParaRPr lang="en-GB" b="1" dirty="0" smtClean="0"/>
          </a:p>
          <a:p>
            <a:r>
              <a:rPr lang="en-GB" b="1" i="1" dirty="0" smtClean="0">
                <a:solidFill>
                  <a:srgbClr val="FF0000"/>
                </a:solidFill>
              </a:rPr>
              <a:t>PAGE 15 – Sustainability and Social, Cultural, Moral and Safety Issues </a:t>
            </a:r>
          </a:p>
          <a:p>
            <a:pPr>
              <a:defRPr/>
            </a:pPr>
            <a:r>
              <a:rPr lang="en-GB" dirty="0"/>
              <a:t>Sustainable refers to products that have been designed to have a lesser impact on the environment and improve the working conditions and economic security of those making the product.  Responsible designers modify their ideas to ensure sustainability issues are taken into consideration when making decisions about </a:t>
            </a:r>
            <a:r>
              <a:rPr lang="en-GB" b="1" dirty="0"/>
              <a:t>choice of materials</a:t>
            </a:r>
            <a:r>
              <a:rPr lang="en-GB" dirty="0"/>
              <a:t> and </a:t>
            </a:r>
            <a:r>
              <a:rPr lang="en-GB" b="1" dirty="0"/>
              <a:t>methods of manufacture.  </a:t>
            </a:r>
          </a:p>
          <a:p>
            <a:pPr>
              <a:defRPr/>
            </a:pPr>
            <a:r>
              <a:rPr lang="en-GB" b="1" dirty="0"/>
              <a:t>Design Thinking; Sourcing and selecting fabric and components; Recycled components used; Product Lifecycle; After care; Mass Manufacturing in factories; Location of manufacturing; </a:t>
            </a:r>
            <a:r>
              <a:rPr lang="en-GB" b="1" dirty="0" err="1"/>
              <a:t>Fairtrade</a:t>
            </a:r>
            <a:r>
              <a:rPr lang="en-GB" b="1" dirty="0"/>
              <a:t>; Labelling</a:t>
            </a:r>
            <a:endParaRPr lang="en-US" b="1" dirty="0"/>
          </a:p>
          <a:p>
            <a:pPr>
              <a:defRPr/>
            </a:pPr>
            <a:endParaRPr lang="en-GB" dirty="0"/>
          </a:p>
          <a:p>
            <a:pPr>
              <a:defRPr/>
            </a:pPr>
            <a:r>
              <a:rPr lang="en-GB" dirty="0"/>
              <a:t>Social, moral, ethical, cultural and safety issues are of concern to both manufacturing companies, their employees and consumers buying their products. Relate it to your own product. </a:t>
            </a:r>
            <a:endParaRPr lang="en-US" dirty="0"/>
          </a:p>
        </p:txBody>
      </p:sp>
    </p:spTree>
    <p:extLst>
      <p:ext uri="{BB962C8B-B14F-4D97-AF65-F5344CB8AC3E}">
        <p14:creationId xmlns:p14="http://schemas.microsoft.com/office/powerpoint/2010/main" val="403973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Text Box 4"/>
          <p:cNvSpPr txBox="1">
            <a:spLocks noChangeArrowheads="1"/>
          </p:cNvSpPr>
          <p:nvPr/>
        </p:nvSpPr>
        <p:spPr bwMode="auto">
          <a:xfrm>
            <a:off x="0" y="445634"/>
            <a:ext cx="9906000" cy="484583"/>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2700" dirty="0">
                <a:latin typeface="Calibri" charset="0"/>
                <a:cs typeface="+mn-cs"/>
              </a:rPr>
              <a:t>Social, Moral, Ethical, Cultural and Safety Issues</a:t>
            </a:r>
            <a:endParaRPr lang="en-US" sz="2700" dirty="0">
              <a:latin typeface="Calibri" charset="0"/>
              <a:cs typeface="+mn-cs"/>
            </a:endParaRPr>
          </a:p>
        </p:txBody>
      </p:sp>
      <p:sp>
        <p:nvSpPr>
          <p:cNvPr id="8" name="Rectangle 75"/>
          <p:cNvSpPr>
            <a:spLocks noChangeArrowheads="1"/>
          </p:cNvSpPr>
          <p:nvPr/>
        </p:nvSpPr>
        <p:spPr bwMode="auto">
          <a:xfrm>
            <a:off x="5175345" y="1245593"/>
            <a:ext cx="4327733" cy="342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nchor="ctr">
            <a:spAutoFit/>
          </a:bodyPr>
          <a:lstStyle/>
          <a:p>
            <a:pPr>
              <a:defRPr/>
            </a:pPr>
            <a:r>
              <a:rPr lang="en-GB" sz="1600" b="0" dirty="0">
                <a:cs typeface="+mn-cs"/>
              </a:rPr>
              <a:t>Some products might not be suitable for certain markets because of moral, cultural or religious reasons</a:t>
            </a:r>
          </a:p>
          <a:p>
            <a:pPr>
              <a:defRPr/>
            </a:pPr>
            <a:r>
              <a:rPr lang="en-GB" sz="1600" b="0" dirty="0">
                <a:cs typeface="+mn-cs"/>
              </a:rPr>
              <a:t> E.g.  your clock might be based on Pop Art; Pop Art is closely associated with American culture and it might not sell very well in countries that are occupied by American forces.</a:t>
            </a:r>
          </a:p>
          <a:p>
            <a:pPr>
              <a:defRPr/>
            </a:pPr>
            <a:r>
              <a:rPr lang="en-GB" sz="1600" b="0" dirty="0">
                <a:cs typeface="+mn-cs"/>
              </a:rPr>
              <a:t>Add notes on your </a:t>
            </a:r>
            <a:r>
              <a:rPr lang="en-GB" sz="1600" dirty="0">
                <a:cs typeface="+mn-cs"/>
              </a:rPr>
              <a:t>page where you think it is </a:t>
            </a:r>
            <a:r>
              <a:rPr lang="en-GB" sz="1600" i="1" dirty="0">
                <a:cs typeface="+mn-cs"/>
              </a:rPr>
              <a:t>appropriate.</a:t>
            </a:r>
            <a:r>
              <a:rPr lang="en-GB" sz="1600" dirty="0">
                <a:cs typeface="+mn-cs"/>
              </a:rPr>
              <a:t> </a:t>
            </a:r>
          </a:p>
          <a:p>
            <a:pPr>
              <a:defRPr/>
            </a:pPr>
            <a:r>
              <a:rPr lang="en-GB" sz="1600" dirty="0">
                <a:cs typeface="+mn-cs"/>
              </a:rPr>
              <a:t>The moral issues that effect my product are……. I could try to adapt my product by…….</a:t>
            </a:r>
          </a:p>
          <a:p>
            <a:pPr>
              <a:defRPr/>
            </a:pPr>
            <a:r>
              <a:rPr lang="en-GB" sz="1600" dirty="0" smtClean="0">
                <a:cs typeface="+mn-cs"/>
              </a:rPr>
              <a:t>The </a:t>
            </a:r>
            <a:r>
              <a:rPr lang="en-GB" sz="1600" dirty="0">
                <a:cs typeface="+mn-cs"/>
              </a:rPr>
              <a:t>cultural  issues that effect my product are……. I could try to adapt my product by…….</a:t>
            </a:r>
          </a:p>
          <a:p>
            <a:pPr>
              <a:defRPr/>
            </a:pPr>
            <a:endParaRPr lang="en-GB" sz="1000" dirty="0">
              <a:cs typeface="+mn-cs"/>
            </a:endParaRPr>
          </a:p>
        </p:txBody>
      </p:sp>
      <p:graphicFrame>
        <p:nvGraphicFramePr>
          <p:cNvPr id="9" name="Group 76"/>
          <p:cNvGraphicFramePr>
            <a:graphicFrameLocks noGrp="1"/>
          </p:cNvGraphicFramePr>
          <p:nvPr>
            <p:extLst>
              <p:ext uri="{D42A27DB-BD31-4B8C-83A1-F6EECF244321}">
                <p14:modId xmlns:p14="http://schemas.microsoft.com/office/powerpoint/2010/main" val="1819827319"/>
              </p:ext>
            </p:extLst>
          </p:nvPr>
        </p:nvGraphicFramePr>
        <p:xfrm>
          <a:off x="216202" y="1165679"/>
          <a:ext cx="3733176" cy="1402670"/>
        </p:xfrm>
        <a:graphic>
          <a:graphicData uri="http://schemas.openxmlformats.org/drawingml/2006/table">
            <a:tbl>
              <a:tblPr/>
              <a:tblGrid>
                <a:gridCol w="3733176"/>
              </a:tblGrid>
              <a:tr h="466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a:ln>
                            <a:noFill/>
                          </a:ln>
                          <a:solidFill>
                            <a:schemeClr val="tx1"/>
                          </a:solidFill>
                          <a:effectLst/>
                          <a:latin typeface="Arial" charset="0"/>
                          <a:ea typeface="ＭＳ Ｐゴシック" charset="0"/>
                        </a:rPr>
                        <a:t>My finished design could be considered to be Sustainable because ….</a:t>
                      </a:r>
                    </a:p>
                  </a:txBody>
                  <a:tcPr marL="70756" marR="70756" marT="32657" marB="3265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a:ln>
                            <a:noFill/>
                          </a:ln>
                          <a:solidFill>
                            <a:schemeClr val="tx1"/>
                          </a:solidFill>
                          <a:effectLst/>
                          <a:latin typeface="Arial" charset="0"/>
                          <a:ea typeface="ＭＳ Ｐゴシック" charset="0"/>
                        </a:rPr>
                        <a:t>My finished design is not Sustainable because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a typeface="ＭＳ Ｐゴシック" charset="0"/>
                      </a:endParaRPr>
                    </a:p>
                  </a:txBody>
                  <a:tcPr marL="70756" marR="70756" marT="32657" marB="3265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a:ln>
                            <a:noFill/>
                          </a:ln>
                          <a:solidFill>
                            <a:schemeClr val="tx1"/>
                          </a:solidFill>
                          <a:effectLst/>
                          <a:latin typeface="Arial" charset="0"/>
                          <a:ea typeface="ＭＳ Ｐゴシック" charset="0"/>
                        </a:rPr>
                        <a:t>My finished design could be made more Sustainable by ….</a:t>
                      </a:r>
                    </a:p>
                  </a:txBody>
                  <a:tcPr marL="70756" marR="70756" marT="32657" marB="3265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 Box 4"/>
          <p:cNvSpPr txBox="1">
            <a:spLocks noChangeArrowheads="1"/>
          </p:cNvSpPr>
          <p:nvPr/>
        </p:nvSpPr>
        <p:spPr bwMode="auto">
          <a:xfrm>
            <a:off x="0" y="1135"/>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Development:  Sustainability P15</a:t>
            </a:r>
            <a:endParaRPr lang="en-US" sz="3000" dirty="0">
              <a:latin typeface="Calibri" charset="0"/>
              <a:cs typeface="+mn-cs"/>
            </a:endParaRPr>
          </a:p>
        </p:txBody>
      </p:sp>
      <p:sp>
        <p:nvSpPr>
          <p:cNvPr id="13" name="Text Box 119"/>
          <p:cNvSpPr txBox="1">
            <a:spLocks noChangeArrowheads="1"/>
          </p:cNvSpPr>
          <p:nvPr/>
        </p:nvSpPr>
        <p:spPr bwMode="auto">
          <a:xfrm>
            <a:off x="5175345" y="937021"/>
            <a:ext cx="4290880" cy="34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Moral &amp; Cultural Issues</a:t>
            </a:r>
            <a:endParaRPr lang="en-US" dirty="0" smtClean="0">
              <a:cs typeface="+mn-cs"/>
            </a:endParaRPr>
          </a:p>
        </p:txBody>
      </p:sp>
      <p:sp>
        <p:nvSpPr>
          <p:cNvPr id="14" name="Text Box 119"/>
          <p:cNvSpPr txBox="1">
            <a:spLocks noChangeArrowheads="1"/>
          </p:cNvSpPr>
          <p:nvPr/>
        </p:nvSpPr>
        <p:spPr bwMode="auto">
          <a:xfrm>
            <a:off x="216202" y="780258"/>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Sustainability </a:t>
            </a:r>
            <a:endParaRPr lang="en-US" dirty="0" smtClean="0">
              <a:cs typeface="+mn-cs"/>
            </a:endParaRPr>
          </a:p>
        </p:txBody>
      </p:sp>
      <p:sp>
        <p:nvSpPr>
          <p:cNvPr id="52244" name="TextBox 14"/>
          <p:cNvSpPr txBox="1">
            <a:spLocks noChangeArrowheads="1"/>
          </p:cNvSpPr>
          <p:nvPr/>
        </p:nvSpPr>
        <p:spPr bwMode="auto">
          <a:xfrm>
            <a:off x="5120065" y="5016124"/>
            <a:ext cx="4545164" cy="16695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GB" sz="1400" b="0" dirty="0" smtClean="0"/>
              <a:t>Health </a:t>
            </a:r>
            <a:r>
              <a:rPr lang="en-GB" sz="1400" b="0" dirty="0"/>
              <a:t>and safety of workers making the product and consumers using it. E.g. safe use of machinery, protective clothing worn, components sew on securely, and not easily breakable</a:t>
            </a:r>
          </a:p>
          <a:p>
            <a:r>
              <a:rPr lang="en-GB" sz="1400" b="0" dirty="0"/>
              <a:t>Ensuring no laws are broken during manufacture.</a:t>
            </a:r>
          </a:p>
          <a:p>
            <a:r>
              <a:rPr lang="en-GB" sz="1400" dirty="0"/>
              <a:t>If my product was being manufactured I would consider……</a:t>
            </a:r>
            <a:r>
              <a:rPr lang="en-GB" dirty="0"/>
              <a:t>.</a:t>
            </a:r>
          </a:p>
        </p:txBody>
      </p:sp>
      <p:sp>
        <p:nvSpPr>
          <p:cNvPr id="16" name="Text Box 119"/>
          <p:cNvSpPr txBox="1">
            <a:spLocks noChangeArrowheads="1"/>
          </p:cNvSpPr>
          <p:nvPr/>
        </p:nvSpPr>
        <p:spPr bwMode="auto">
          <a:xfrm>
            <a:off x="5120065" y="4519482"/>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Safety Issues</a:t>
            </a:r>
            <a:endParaRPr lang="en-US" dirty="0" smtClean="0">
              <a:cs typeface="+mn-cs"/>
            </a:endParaRPr>
          </a:p>
        </p:txBody>
      </p:sp>
      <p:sp>
        <p:nvSpPr>
          <p:cNvPr id="52246" name="TextBox 17"/>
          <p:cNvSpPr txBox="1">
            <a:spLocks noChangeArrowheads="1"/>
          </p:cNvSpPr>
          <p:nvPr/>
        </p:nvSpPr>
        <p:spPr bwMode="auto">
          <a:xfrm>
            <a:off x="212895" y="2932392"/>
            <a:ext cx="4736798" cy="34546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GB" b="0" dirty="0" smtClean="0"/>
              <a:t>Are </a:t>
            </a:r>
            <a:r>
              <a:rPr lang="en-GB" b="0" dirty="0"/>
              <a:t>you designing for a particular target group e.g. the elderly, people with special needs, children/young people? If yes, explain how and why</a:t>
            </a:r>
          </a:p>
          <a:p>
            <a:r>
              <a:rPr lang="en-GB" b="0" dirty="0"/>
              <a:t>Costing – adjusting to </a:t>
            </a:r>
          </a:p>
          <a:p>
            <a:r>
              <a:rPr lang="en-GB" b="0" dirty="0"/>
              <a:t>fit it in with affordability for target market</a:t>
            </a:r>
          </a:p>
          <a:p>
            <a:r>
              <a:rPr lang="en-GB" b="0" dirty="0"/>
              <a:t>Are you designing a product that will not date/go out of fashion?  </a:t>
            </a:r>
            <a:endParaRPr lang="en-GB" b="0" dirty="0" smtClean="0"/>
          </a:p>
          <a:p>
            <a:endParaRPr lang="en-GB" b="0" dirty="0"/>
          </a:p>
          <a:p>
            <a:r>
              <a:rPr lang="en-GB" b="0" dirty="0"/>
              <a:t>The social factors that will impact my product are</a:t>
            </a:r>
            <a:r>
              <a:rPr lang="en-GB" b="0" dirty="0" smtClean="0"/>
              <a:t>…</a:t>
            </a:r>
            <a:endParaRPr lang="en-GB" b="0" dirty="0"/>
          </a:p>
        </p:txBody>
      </p:sp>
      <p:sp>
        <p:nvSpPr>
          <p:cNvPr id="19" name="Text Box 119"/>
          <p:cNvSpPr txBox="1">
            <a:spLocks noChangeArrowheads="1"/>
          </p:cNvSpPr>
          <p:nvPr/>
        </p:nvSpPr>
        <p:spPr bwMode="auto">
          <a:xfrm>
            <a:off x="212895" y="2595564"/>
            <a:ext cx="4290881"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Social Issues </a:t>
            </a:r>
            <a:endParaRPr lang="en-US" dirty="0" smtClean="0">
              <a:cs typeface="+mn-cs"/>
            </a:endParaRPr>
          </a:p>
        </p:txBody>
      </p:sp>
    </p:spTree>
    <p:extLst>
      <p:ext uri="{BB962C8B-B14F-4D97-AF65-F5344CB8AC3E}">
        <p14:creationId xmlns:p14="http://schemas.microsoft.com/office/powerpoint/2010/main" val="303195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65518952"/>
              </p:ext>
            </p:extLst>
          </p:nvPr>
        </p:nvGraphicFramePr>
        <p:xfrm>
          <a:off x="259367" y="243610"/>
          <a:ext cx="9416844" cy="6453414"/>
        </p:xfrm>
        <a:graphic>
          <a:graphicData uri="http://schemas.openxmlformats.org/drawingml/2006/table">
            <a:tbl>
              <a:tblPr firstRow="1" bandRow="1">
                <a:tableStyleId>{5940675A-B579-460E-94D1-54222C63F5DA}</a:tableStyleId>
              </a:tblPr>
              <a:tblGrid>
                <a:gridCol w="1518073"/>
                <a:gridCol w="1682385"/>
                <a:gridCol w="1754489"/>
                <a:gridCol w="1874658"/>
                <a:gridCol w="2587239"/>
              </a:tblGrid>
              <a:tr h="353967">
                <a:tc gridSpan="5">
                  <a:txBody>
                    <a:bodyPr/>
                    <a:lstStyle/>
                    <a:p>
                      <a:r>
                        <a:rPr lang="en-US" sz="1400" b="1" dirty="0" smtClean="0">
                          <a:solidFill>
                            <a:srgbClr val="000000"/>
                          </a:solidFill>
                        </a:rPr>
                        <a:t>SECTION 2: DEVELOPMENT</a:t>
                      </a:r>
                      <a:r>
                        <a:rPr lang="en-US" sz="1400" b="1" baseline="0" dirty="0" smtClean="0">
                          <a:solidFill>
                            <a:srgbClr val="000000"/>
                          </a:solidFill>
                        </a:rPr>
                        <a:t> OF DESIGN PROPOSALS (including modelling)</a:t>
                      </a:r>
                      <a:endParaRPr lang="en-US" sz="1400" b="1" dirty="0">
                        <a:solidFill>
                          <a:srgbClr val="000000"/>
                        </a:solidFill>
                      </a:endParaRPr>
                    </a:p>
                  </a:txBody>
                  <a:tcP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3967">
                <a:tc>
                  <a:txBody>
                    <a:bodyPr/>
                    <a:lstStyle/>
                    <a:p>
                      <a:pPr algn="ctr"/>
                      <a:r>
                        <a:rPr lang="en-US" sz="1100" b="1" dirty="0" smtClean="0"/>
                        <a:t>0-5</a:t>
                      </a:r>
                      <a:endParaRPr lang="en-US" sz="1100" b="1" dirty="0"/>
                    </a:p>
                  </a:txBody>
                  <a:tcPr/>
                </a:tc>
                <a:tc>
                  <a:txBody>
                    <a:bodyPr/>
                    <a:lstStyle/>
                    <a:p>
                      <a:pPr algn="ctr"/>
                      <a:r>
                        <a:rPr lang="en-US" sz="1100" b="1" dirty="0" smtClean="0"/>
                        <a:t>6-11</a:t>
                      </a:r>
                      <a:endParaRPr lang="en-US" sz="1100" b="1" dirty="0"/>
                    </a:p>
                  </a:txBody>
                  <a:tcPr/>
                </a:tc>
                <a:tc>
                  <a:txBody>
                    <a:bodyPr/>
                    <a:lstStyle/>
                    <a:p>
                      <a:pPr algn="ctr"/>
                      <a:r>
                        <a:rPr lang="en-US" sz="1100" b="1" dirty="0" smtClean="0"/>
                        <a:t>12-18</a:t>
                      </a:r>
                      <a:endParaRPr lang="en-US" sz="1100" b="1" dirty="0"/>
                    </a:p>
                  </a:txBody>
                  <a:tcPr/>
                </a:tc>
                <a:tc>
                  <a:txBody>
                    <a:bodyPr/>
                    <a:lstStyle/>
                    <a:p>
                      <a:pPr algn="ctr"/>
                      <a:r>
                        <a:rPr lang="en-US" sz="1100" b="1" dirty="0" smtClean="0"/>
                        <a:t>19-25</a:t>
                      </a:r>
                      <a:endParaRPr lang="en-US" sz="1100" b="1" dirty="0"/>
                    </a:p>
                  </a:txBody>
                  <a:tcPr/>
                </a:tc>
                <a:tc>
                  <a:txBody>
                    <a:bodyPr/>
                    <a:lstStyle/>
                    <a:p>
                      <a:pPr algn="ctr"/>
                      <a:r>
                        <a:rPr lang="en-US" sz="1100" b="1" dirty="0" smtClean="0"/>
                        <a:t>26-32</a:t>
                      </a:r>
                      <a:endParaRPr lang="en-US" sz="1100" b="1" dirty="0"/>
                    </a:p>
                  </a:txBody>
                  <a:tcPr/>
                </a:tc>
              </a:tr>
              <a:tr h="836374">
                <a:tc>
                  <a:txBody>
                    <a:bodyPr/>
                    <a:lstStyle/>
                    <a:p>
                      <a:r>
                        <a:rPr lang="en-US" sz="1100" kern="1200" dirty="0" smtClean="0">
                          <a:solidFill>
                            <a:schemeClr val="tx1"/>
                          </a:solidFill>
                          <a:latin typeface="+mn-lt"/>
                          <a:ea typeface="+mn-ea"/>
                          <a:cs typeface="+mn-cs"/>
                        </a:rPr>
                        <a:t>ideas are lacking in imagination with minimal development or further research</a:t>
                      </a:r>
                      <a:endParaRPr lang="en-US" sz="1100" dirty="0"/>
                    </a:p>
                  </a:txBody>
                  <a:tcPr/>
                </a:tc>
                <a:tc>
                  <a:txBody>
                    <a:bodyPr/>
                    <a:lstStyle/>
                    <a:p>
                      <a:r>
                        <a:rPr lang="en-US" sz="1100" kern="1200" dirty="0" smtClean="0">
                          <a:solidFill>
                            <a:schemeClr val="tx1"/>
                          </a:solidFill>
                          <a:latin typeface="+mn-lt"/>
                          <a:ea typeface="+mn-ea"/>
                          <a:cs typeface="+mn-cs"/>
                        </a:rPr>
                        <a:t>Ideas show some variation in approach or concept </a:t>
                      </a:r>
                      <a:endParaRPr lang="en-US" sz="1100" dirty="0"/>
                    </a:p>
                  </a:txBody>
                  <a:tcPr/>
                </a:tc>
                <a:tc>
                  <a:txBody>
                    <a:bodyPr/>
                    <a:lstStyle/>
                    <a:p>
                      <a:r>
                        <a:rPr lang="en-US" sz="1100" kern="1200" dirty="0" smtClean="0">
                          <a:solidFill>
                            <a:schemeClr val="tx1"/>
                          </a:solidFill>
                          <a:latin typeface="+mn-lt"/>
                          <a:ea typeface="+mn-ea"/>
                          <a:cs typeface="+mn-cs"/>
                        </a:rPr>
                        <a:t>Design ideas show some degree of creativity and further development</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Imaginative ideas demonstrating a degree of creativity, which are further developed to take account of ongoing research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Imaginative and innovative ideas have been developed, demonstrating creativity, flair and originality. Further developments made to take account of ongoing research </a:t>
                      </a:r>
                    </a:p>
                  </a:txBody>
                  <a:tcPr/>
                </a:tc>
              </a:tr>
              <a:tr h="696979">
                <a:tc>
                  <a:txBody>
                    <a:bodyPr/>
                    <a:lstStyle/>
                    <a:p>
                      <a:r>
                        <a:rPr lang="en-US" sz="1100" kern="1200" dirty="0" smtClean="0">
                          <a:solidFill>
                            <a:schemeClr val="tx1"/>
                          </a:solidFill>
                          <a:latin typeface="+mn-lt"/>
                          <a:ea typeface="+mn-ea"/>
                          <a:cs typeface="+mn-cs"/>
                        </a:rPr>
                        <a:t>Little evidence of a logical approach being adopted, with no indication of planning</a:t>
                      </a:r>
                      <a:endParaRPr lang="en-US" sz="1100" dirty="0"/>
                    </a:p>
                  </a:txBody>
                  <a:tcPr/>
                </a:tc>
                <a:tc>
                  <a:txBody>
                    <a:bodyPr/>
                    <a:lstStyle/>
                    <a:p>
                      <a:r>
                        <a:rPr lang="en-US" sz="1100" kern="1200" dirty="0" smtClean="0">
                          <a:solidFill>
                            <a:schemeClr val="tx1"/>
                          </a:solidFill>
                          <a:latin typeface="+mn-lt"/>
                          <a:ea typeface="+mn-ea"/>
                          <a:cs typeface="+mn-cs"/>
                        </a:rPr>
                        <a:t>A limited design strategy, with minimal planning, is evident </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An appropriate design strategy, with some evidence of planning, adopted for some aspects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An appropriate design strategy, with evidence of planning, adopted for most aspects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 coherent and appropriate design strategy, with clear evidence of a planned approach, adopted throughout </a:t>
                      </a:r>
                    </a:p>
                  </a:txBody>
                  <a:tcPr/>
                </a:tc>
              </a:tr>
              <a:tr h="988158">
                <a:tc>
                  <a:txBody>
                    <a:bodyPr/>
                    <a:lstStyle/>
                    <a:p>
                      <a:r>
                        <a:rPr lang="en-US" sz="1100" kern="1200" dirty="0" smtClean="0">
                          <a:solidFill>
                            <a:schemeClr val="tx1"/>
                          </a:solidFill>
                          <a:latin typeface="+mn-lt"/>
                          <a:ea typeface="+mn-ea"/>
                          <a:cs typeface="+mn-cs"/>
                        </a:rPr>
                        <a:t>Development work shows little consideration of social, moral, environmental and </a:t>
                      </a:r>
                    </a:p>
                    <a:p>
                      <a:r>
                        <a:rPr lang="en-US" sz="1100" kern="1200" dirty="0" smtClean="0">
                          <a:solidFill>
                            <a:schemeClr val="tx1"/>
                          </a:solidFill>
                          <a:latin typeface="+mn-lt"/>
                          <a:ea typeface="+mn-ea"/>
                          <a:cs typeface="+mn-cs"/>
                        </a:rPr>
                        <a:t>sustainability issues </a:t>
                      </a:r>
                    </a:p>
                  </a:txBody>
                  <a:tcPr/>
                </a:tc>
                <a:tc>
                  <a:txBody>
                    <a:bodyPr/>
                    <a:lstStyle/>
                    <a:p>
                      <a:r>
                        <a:rPr lang="en-US" sz="1100" kern="1200" dirty="0" smtClean="0">
                          <a:solidFill>
                            <a:schemeClr val="tx1"/>
                          </a:solidFill>
                          <a:latin typeface="+mn-lt"/>
                          <a:ea typeface="+mn-ea"/>
                          <a:cs typeface="+mn-cs"/>
                        </a:rPr>
                        <a:t>Some consideration taken of social, moral, environmental and sustainability issue in </a:t>
                      </a:r>
                    </a:p>
                    <a:p>
                      <a:r>
                        <a:rPr lang="en-US" sz="1100" kern="1200" dirty="0" smtClean="0">
                          <a:solidFill>
                            <a:schemeClr val="tx1"/>
                          </a:solidFill>
                          <a:latin typeface="+mn-lt"/>
                          <a:ea typeface="+mn-ea"/>
                          <a:cs typeface="+mn-cs"/>
                        </a:rPr>
                        <a:t>development of design solutions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Developments of design solutions are influenced to some extent by factors relating to social, moral, environmental and sustainability issues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Development of design proposals take into account the main aspects relating to a variety of social, moral, environmental and sustainability issues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The implications of a wide range of issues including social, moral, environmental and sustainability, are taken into consideration and inform the development of the design proposals </a:t>
                      </a:r>
                    </a:p>
                  </a:txBody>
                  <a:tcPr/>
                </a:tc>
              </a:tr>
              <a:tr h="836374">
                <a:tc>
                  <a:txBody>
                    <a:bodyPr/>
                    <a:lstStyle/>
                    <a:p>
                      <a:r>
                        <a:rPr lang="en-US" sz="1100" kern="1200" dirty="0" smtClean="0">
                          <a:solidFill>
                            <a:schemeClr val="tx1"/>
                          </a:solidFill>
                          <a:latin typeface="+mn-lt"/>
                          <a:ea typeface="+mn-ea"/>
                          <a:cs typeface="+mn-cs"/>
                        </a:rPr>
                        <a:t>Basic development work undertaken using a limited range of techniques</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Development work is lacking in detail but makes reference to a number of techniques and modelling (including CAD where appropriate)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Adequate development work achieved through working with a range of techniques and modelling (including CAD where appropriate)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good development work achieved through working with a variety of techniques and modelling (including CAD where appropriate)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Excellent development work through experimentation with a wide variety of techniques and modelling (including CAD where appropriate) in order to produce a final design solution </a:t>
                      </a:r>
                    </a:p>
                  </a:txBody>
                  <a:tcPr/>
                </a:tc>
              </a:tr>
              <a:tr h="825923">
                <a:tc>
                  <a:txBody>
                    <a:bodyPr/>
                    <a:lstStyle/>
                    <a:p>
                      <a:r>
                        <a:rPr lang="en-US" sz="1100" kern="1200" dirty="0" smtClean="0">
                          <a:solidFill>
                            <a:schemeClr val="tx1"/>
                          </a:solidFill>
                          <a:latin typeface="+mn-lt"/>
                          <a:ea typeface="+mn-ea"/>
                          <a:cs typeface="+mn-cs"/>
                        </a:rPr>
                        <a:t>Materials/ingredients and components selected with little regard to their working </a:t>
                      </a:r>
                    </a:p>
                    <a:p>
                      <a:r>
                        <a:rPr lang="en-US" sz="1100" kern="1200" dirty="0" smtClean="0">
                          <a:solidFill>
                            <a:schemeClr val="tx1"/>
                          </a:solidFill>
                          <a:latin typeface="+mn-lt"/>
                          <a:ea typeface="+mn-ea"/>
                          <a:cs typeface="+mn-cs"/>
                        </a:rPr>
                        <a:t>properties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Materials/ingredients and components selected with limited regard to their working properties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Materials/ingredients and components selected with some regard to their working properties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Appropriate materials/ingredients and components selected with regard to their working properties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Appropriate materials/ingredients and components selected with full regard to their working properties </a:t>
                      </a:r>
                    </a:p>
                  </a:txBody>
                  <a:tcPr/>
                </a:tc>
              </a:tr>
              <a:tr h="696979">
                <a:tc>
                  <a:txBody>
                    <a:bodyPr/>
                    <a:lstStyle/>
                    <a:p>
                      <a:r>
                        <a:rPr lang="en-US" sz="1100" kern="1200" dirty="0" smtClean="0">
                          <a:solidFill>
                            <a:schemeClr val="tx1"/>
                          </a:solidFill>
                          <a:latin typeface="+mn-lt"/>
                          <a:ea typeface="+mn-ea"/>
                          <a:cs typeface="+mn-cs"/>
                        </a:rPr>
                        <a:t>Produced a simple product/manufacturing specification which is general in nature </a:t>
                      </a:r>
                      <a:endParaRPr lang="en-US" sz="11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Limited product/manufacturing specification which reflects most obvious features of analysis </a:t>
                      </a:r>
                    </a:p>
                  </a:txBody>
                  <a:tcPr/>
                </a:tc>
                <a:tc>
                  <a:txBody>
                    <a:bodyPr/>
                    <a:lstStyle/>
                    <a:p>
                      <a:r>
                        <a:rPr lang="en-US" sz="1100" kern="1200" dirty="0" smtClean="0">
                          <a:solidFill>
                            <a:schemeClr val="tx1"/>
                          </a:solidFill>
                          <a:latin typeface="+mn-lt"/>
                          <a:ea typeface="+mn-ea"/>
                          <a:cs typeface="+mn-cs"/>
                        </a:rPr>
                        <a:t>Product/manufacturing specification reflects most aspects of the analysis</a:t>
                      </a:r>
                      <a:endParaRPr lang="en-US" sz="1100" dirty="0"/>
                    </a:p>
                  </a:txBody>
                  <a:tcPr/>
                </a:tc>
                <a:tc>
                  <a:txBody>
                    <a:bodyPr/>
                    <a:lstStyle/>
                    <a:p>
                      <a:r>
                        <a:rPr lang="en-US" sz="1100" kern="1200" dirty="0" smtClean="0">
                          <a:solidFill>
                            <a:schemeClr val="tx1"/>
                          </a:solidFill>
                          <a:latin typeface="+mn-lt"/>
                          <a:ea typeface="+mn-ea"/>
                          <a:cs typeface="+mn-cs"/>
                        </a:rPr>
                        <a:t>Product/manufacturing specification is complete and reflects key aspects of the analysis undertaken</a:t>
                      </a:r>
                      <a:endParaRPr lang="en-US" sz="1100" kern="1200" dirty="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Fully detailed and justified product/manufacturing specification taking full account of the analysis undertaken </a:t>
                      </a:r>
                    </a:p>
                  </a:txBody>
                  <a:tcPr/>
                </a:tc>
              </a:tr>
            </a:tbl>
          </a:graphicData>
        </a:graphic>
      </p:graphicFrame>
    </p:spTree>
    <p:extLst>
      <p:ext uri="{BB962C8B-B14F-4D97-AF65-F5344CB8AC3E}">
        <p14:creationId xmlns:p14="http://schemas.microsoft.com/office/powerpoint/2010/main" val="126478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177" y="114599"/>
            <a:ext cx="9579240" cy="6740309"/>
          </a:xfrm>
          <a:prstGeom prst="rect">
            <a:avLst/>
          </a:prstGeom>
        </p:spPr>
        <p:txBody>
          <a:bodyPr wrap="square">
            <a:spAutoFit/>
          </a:bodyPr>
          <a:lstStyle/>
          <a:p>
            <a:r>
              <a:rPr lang="en-GB" sz="2400" b="1" dirty="0" smtClean="0"/>
              <a:t>HELP – Section 3 - </a:t>
            </a:r>
            <a:r>
              <a:rPr lang="en-GB" sz="2400" b="1" dirty="0" smtClean="0">
                <a:solidFill>
                  <a:srgbClr val="0070C0"/>
                </a:solidFill>
              </a:rPr>
              <a:t>Making </a:t>
            </a:r>
            <a:r>
              <a:rPr lang="en-GB" sz="2400" b="1" dirty="0" smtClean="0"/>
              <a:t>– 32 Marks </a:t>
            </a:r>
            <a:r>
              <a:rPr lang="en-GB" sz="2400" dirty="0" smtClean="0">
                <a:solidFill>
                  <a:srgbClr val="0070C0"/>
                </a:solidFill>
              </a:rPr>
              <a:t>	</a:t>
            </a:r>
          </a:p>
          <a:p>
            <a:endParaRPr lang="en-GB" sz="2400" dirty="0" smtClean="0">
              <a:solidFill>
                <a:srgbClr val="0070C0"/>
              </a:solidFill>
            </a:endParaRPr>
          </a:p>
          <a:p>
            <a:r>
              <a:rPr lang="en-GB" sz="2400" dirty="0" smtClean="0">
                <a:solidFill>
                  <a:srgbClr val="0070C0"/>
                </a:solidFill>
              </a:rPr>
              <a:t>LOTS OF PHOTOGRAPHS!</a:t>
            </a:r>
          </a:p>
          <a:p>
            <a:endParaRPr lang="en-GB" sz="2400" dirty="0" smtClean="0">
              <a:solidFill>
                <a:srgbClr val="0070C0"/>
              </a:solidFill>
            </a:endParaRPr>
          </a:p>
          <a:p>
            <a:r>
              <a:rPr lang="en-GB" sz="1600" b="1" i="1" dirty="0" smtClean="0">
                <a:solidFill>
                  <a:srgbClr val="FF0000"/>
                </a:solidFill>
              </a:rPr>
              <a:t>PAGE 16 – Costing &amp; Manufacturing Specification </a:t>
            </a:r>
          </a:p>
          <a:p>
            <a:endParaRPr lang="en-GB" sz="1600" b="1" i="1" dirty="0" smtClean="0">
              <a:solidFill>
                <a:srgbClr val="FF0000"/>
              </a:solidFill>
            </a:endParaRPr>
          </a:p>
          <a:p>
            <a:r>
              <a:rPr lang="en-GB" sz="1600" b="1" dirty="0" smtClean="0"/>
              <a:t>Manufacturing Specifications</a:t>
            </a:r>
            <a:r>
              <a:rPr lang="en-GB" sz="1600" dirty="0" smtClean="0"/>
              <a:t> are used in the industry to show details of the design in the form of a working drawing; suitable materials to use; to describe the stages of manufacture in the form of a flow chart; to specify materials &amp; components needed to make the product.  It also includes important information about health and safety and construction techniques. If the product is to be made repeatedly, it ensures each product is identical and made to a set standard.</a:t>
            </a:r>
          </a:p>
          <a:p>
            <a:endParaRPr lang="en-GB" sz="1600" b="1" i="1" dirty="0" smtClean="0">
              <a:solidFill>
                <a:srgbClr val="FF0000"/>
              </a:solidFill>
            </a:endParaRPr>
          </a:p>
          <a:p>
            <a:r>
              <a:rPr lang="en-GB" sz="1600" b="1" i="1" dirty="0" smtClean="0">
                <a:solidFill>
                  <a:srgbClr val="FF0000"/>
                </a:solidFill>
              </a:rPr>
              <a:t>PAGE 17 – Production Record</a:t>
            </a:r>
          </a:p>
          <a:p>
            <a:endParaRPr lang="en-GB" sz="1600" b="1" i="1" dirty="0" smtClean="0">
              <a:solidFill>
                <a:srgbClr val="FF0000"/>
              </a:solidFill>
            </a:endParaRPr>
          </a:p>
          <a:p>
            <a:pPr>
              <a:defRPr/>
            </a:pPr>
            <a:r>
              <a:rPr lang="en-GB" sz="1600" b="1" dirty="0"/>
              <a:t>Production Records</a:t>
            </a:r>
            <a:r>
              <a:rPr lang="en-GB" sz="1600" dirty="0"/>
              <a:t> are helpful for designers in evaluating their work, writing up manufacturing specifications for new designs and to suggest modifications. Keep a record of the practical work you carry out every lesson and complete the chart on the slide above.</a:t>
            </a:r>
          </a:p>
          <a:p>
            <a:pPr>
              <a:defRPr/>
            </a:pPr>
            <a:r>
              <a:rPr lang="en-GB" sz="1600" dirty="0"/>
              <a:t>to help you complete the last two columns in the chart on </a:t>
            </a:r>
            <a:r>
              <a:rPr lang="en-GB" sz="1600" b="1" dirty="0"/>
              <a:t>Quality control and Risk Assessments </a:t>
            </a:r>
            <a:r>
              <a:rPr lang="en-GB" sz="1600" dirty="0"/>
              <a:t>in the industry</a:t>
            </a:r>
            <a:r>
              <a:rPr lang="en-GB" sz="1600" b="1" dirty="0"/>
              <a:t>.</a:t>
            </a:r>
          </a:p>
          <a:p>
            <a:endParaRPr lang="en-GB" sz="1600" b="1" i="1" dirty="0" smtClean="0">
              <a:solidFill>
                <a:srgbClr val="FF0000"/>
              </a:solidFill>
            </a:endParaRPr>
          </a:p>
          <a:p>
            <a:r>
              <a:rPr lang="en-GB" sz="1600" b="1" i="1" dirty="0" smtClean="0">
                <a:solidFill>
                  <a:srgbClr val="FF0000"/>
                </a:solidFill>
              </a:rPr>
              <a:t>PAGE 18 - Photographic evidence of manufacture </a:t>
            </a:r>
          </a:p>
          <a:p>
            <a:endParaRPr lang="en-GB" sz="1600" b="1" i="1" dirty="0" smtClean="0">
              <a:solidFill>
                <a:srgbClr val="FF0000"/>
              </a:solidFill>
            </a:endParaRPr>
          </a:p>
          <a:p>
            <a:r>
              <a:rPr lang="en-GB" sz="1600" dirty="0" smtClean="0"/>
              <a:t>This will give the examiner a visual idea of both processes as well as Quality Control procedures you’ve applied throughout.</a:t>
            </a:r>
          </a:p>
          <a:p>
            <a:endParaRPr lang="en-GB" sz="1600" dirty="0" smtClean="0">
              <a:solidFill>
                <a:srgbClr val="0070C0"/>
              </a:solidFill>
            </a:endParaRPr>
          </a:p>
        </p:txBody>
      </p:sp>
    </p:spTree>
    <p:extLst>
      <p:ext uri="{BB962C8B-B14F-4D97-AF65-F5344CB8AC3E}">
        <p14:creationId xmlns:p14="http://schemas.microsoft.com/office/powerpoint/2010/main" val="215226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0" y="0"/>
            <a:ext cx="9906000" cy="497795"/>
          </a:xfrm>
          <a:solidFill>
            <a:schemeClr val="bg2">
              <a:lumMod val="20000"/>
              <a:lumOff val="80000"/>
            </a:schemeClr>
          </a:solidFill>
        </p:spPr>
        <p:txBody>
          <a:bodyPr>
            <a:normAutofit fontScale="90000"/>
          </a:bodyPr>
          <a:lstStyle/>
          <a:p>
            <a:pPr algn="r" eaLnBrk="1" hangingPunct="1">
              <a:defRPr/>
            </a:pPr>
            <a:r>
              <a:rPr lang="en-GB" sz="3000" b="1" dirty="0">
                <a:solidFill>
                  <a:schemeClr val="tx1"/>
                </a:solidFill>
                <a:latin typeface="Calibri" charset="0"/>
                <a:cs typeface="+mj-cs"/>
              </a:rPr>
              <a:t>Costing &amp; Manufacturing Specification P16</a:t>
            </a:r>
            <a:endParaRPr lang="en-US" sz="3000" b="1" dirty="0">
              <a:solidFill>
                <a:schemeClr val="tx1"/>
              </a:solidFill>
              <a:latin typeface="Calibri" charset="0"/>
              <a:cs typeface="+mj-cs"/>
            </a:endParaRPr>
          </a:p>
        </p:txBody>
      </p:sp>
      <p:sp>
        <p:nvSpPr>
          <p:cNvPr id="238596" name="Text Box 4"/>
          <p:cNvSpPr txBox="1">
            <a:spLocks noChangeArrowheads="1"/>
          </p:cNvSpPr>
          <p:nvPr/>
        </p:nvSpPr>
        <p:spPr bwMode="auto">
          <a:xfrm>
            <a:off x="327989" y="703036"/>
            <a:ext cx="4569732" cy="31437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782" tIns="47891" rIns="95782" bIns="47891">
            <a:spAutoFit/>
          </a:bodyPr>
          <a:lstStyle>
            <a:lvl1pPr marL="479425" indent="-479425"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dirty="0" smtClean="0">
                <a:cs typeface="+mn-cs"/>
              </a:rPr>
              <a:t>Product Name and Description:</a:t>
            </a:r>
          </a:p>
          <a:p>
            <a:pPr eaLnBrk="1" hangingPunct="1">
              <a:spcBef>
                <a:spcPct val="50000"/>
              </a:spcBef>
              <a:defRPr/>
            </a:pPr>
            <a:endParaRPr lang="en-GB" dirty="0" smtClean="0">
              <a:cs typeface="+mn-cs"/>
            </a:endParaRPr>
          </a:p>
          <a:p>
            <a:pPr eaLnBrk="1" hangingPunct="1">
              <a:spcBef>
                <a:spcPct val="50000"/>
              </a:spcBef>
              <a:defRPr/>
            </a:pPr>
            <a:r>
              <a:rPr lang="en-GB" dirty="0" smtClean="0">
                <a:cs typeface="+mn-cs"/>
              </a:rPr>
              <a:t>Working Drawing</a:t>
            </a:r>
            <a:r>
              <a:rPr lang="en-GB" dirty="0" smtClean="0">
                <a:solidFill>
                  <a:srgbClr val="000099"/>
                </a:solidFill>
                <a:cs typeface="+mn-cs"/>
              </a:rPr>
              <a:t>:</a:t>
            </a:r>
            <a:endParaRPr lang="en-GB" sz="1300" u="sng" dirty="0">
              <a:solidFill>
                <a:srgbClr val="000099"/>
              </a:solidFill>
              <a:cs typeface="+mn-cs"/>
            </a:endParaRPr>
          </a:p>
          <a:p>
            <a:pPr algn="ctr" eaLnBrk="1" hangingPunct="1">
              <a:spcBef>
                <a:spcPct val="50000"/>
              </a:spcBef>
              <a:defRPr/>
            </a:pPr>
            <a:r>
              <a:rPr lang="en-GB" b="0" dirty="0" smtClean="0">
                <a:cs typeface="+mn-cs"/>
              </a:rPr>
              <a:t>Sketch and annotate your working drawing in HB or 2B pencil in this space.  Annotate clearly, showing measurements, construction techniques etc.</a:t>
            </a:r>
          </a:p>
          <a:p>
            <a:pPr algn="ctr" eaLnBrk="1" hangingPunct="1">
              <a:spcBef>
                <a:spcPct val="50000"/>
              </a:spcBef>
              <a:defRPr/>
            </a:pPr>
            <a:endParaRPr lang="en-GB" b="0" dirty="0" smtClean="0">
              <a:cs typeface="+mn-cs"/>
            </a:endParaRPr>
          </a:p>
        </p:txBody>
      </p:sp>
      <p:sp>
        <p:nvSpPr>
          <p:cNvPr id="238809" name="Text Box 217"/>
          <p:cNvSpPr txBox="1">
            <a:spLocks noChangeArrowheads="1"/>
          </p:cNvSpPr>
          <p:nvPr/>
        </p:nvSpPr>
        <p:spPr bwMode="auto">
          <a:xfrm>
            <a:off x="5231852" y="6154964"/>
            <a:ext cx="4289652" cy="253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200" b="0" u="sng" dirty="0">
                <a:cs typeface="+mn-cs"/>
              </a:rPr>
              <a:t>Completion Date</a:t>
            </a:r>
            <a:r>
              <a:rPr lang="en-GB" sz="1200" b="0" dirty="0">
                <a:cs typeface="+mn-cs"/>
              </a:rPr>
              <a:t>:                    </a:t>
            </a:r>
            <a:r>
              <a:rPr lang="en-GB" sz="1200" b="0" u="sng" dirty="0">
                <a:cs typeface="+mn-cs"/>
              </a:rPr>
              <a:t>Delivery Date</a:t>
            </a:r>
          </a:p>
        </p:txBody>
      </p:sp>
      <p:sp>
        <p:nvSpPr>
          <p:cNvPr id="40" name="Rectangle 5"/>
          <p:cNvSpPr txBox="1">
            <a:spLocks noChangeArrowheads="1"/>
          </p:cNvSpPr>
          <p:nvPr/>
        </p:nvSpPr>
        <p:spPr bwMode="auto">
          <a:xfrm>
            <a:off x="5120066" y="703036"/>
            <a:ext cx="4513225" cy="1954893"/>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782" tIns="47891" rIns="95782" bIns="47891"/>
          <a:lstStyle>
            <a:lvl1pPr marL="479425" indent="-479425" algn="l" defTabSz="1279525" rtl="0" fontAlgn="base">
              <a:spcBef>
                <a:spcPct val="20000"/>
              </a:spcBef>
              <a:spcAft>
                <a:spcPct val="0"/>
              </a:spcAft>
              <a:buChar char="•"/>
              <a:defRPr sz="4500">
                <a:solidFill>
                  <a:schemeClr val="tx1"/>
                </a:solidFill>
                <a:latin typeface="+mn-lt"/>
                <a:ea typeface="+mn-ea"/>
                <a:cs typeface="+mn-cs"/>
              </a:defRPr>
            </a:lvl1pPr>
            <a:lvl2pPr marL="1039813" indent="-400050" algn="l" defTabSz="1279525" rtl="0" fontAlgn="base">
              <a:spcBef>
                <a:spcPct val="20000"/>
              </a:spcBef>
              <a:spcAft>
                <a:spcPct val="0"/>
              </a:spcAft>
              <a:buChar char="–"/>
              <a:defRPr sz="3900">
                <a:solidFill>
                  <a:schemeClr val="tx1"/>
                </a:solidFill>
                <a:latin typeface="+mn-lt"/>
                <a:ea typeface="+mn-ea"/>
              </a:defRPr>
            </a:lvl2pPr>
            <a:lvl3pPr marL="1600200" indent="-320675" algn="l" defTabSz="1279525" rtl="0" fontAlgn="base">
              <a:spcBef>
                <a:spcPct val="20000"/>
              </a:spcBef>
              <a:spcAft>
                <a:spcPct val="0"/>
              </a:spcAft>
              <a:buChar char="•"/>
              <a:defRPr sz="3400">
                <a:solidFill>
                  <a:schemeClr val="tx1"/>
                </a:solidFill>
                <a:latin typeface="+mn-lt"/>
                <a:ea typeface="+mn-ea"/>
              </a:defRPr>
            </a:lvl3pPr>
            <a:lvl4pPr marL="2239963" indent="-319088" algn="l" defTabSz="1279525" rtl="0" fontAlgn="base">
              <a:spcBef>
                <a:spcPct val="20000"/>
              </a:spcBef>
              <a:spcAft>
                <a:spcPct val="0"/>
              </a:spcAft>
              <a:buChar char="–"/>
              <a:defRPr sz="2800">
                <a:solidFill>
                  <a:schemeClr val="tx1"/>
                </a:solidFill>
                <a:latin typeface="+mn-lt"/>
                <a:ea typeface="+mn-ea"/>
              </a:defRPr>
            </a:lvl4pPr>
            <a:lvl5pPr marL="2879725" indent="-319088" algn="l" defTabSz="1279525" rtl="0" fontAlgn="base">
              <a:spcBef>
                <a:spcPct val="20000"/>
              </a:spcBef>
              <a:spcAft>
                <a:spcPct val="0"/>
              </a:spcAft>
              <a:buChar char="»"/>
              <a:defRPr sz="2800">
                <a:solidFill>
                  <a:schemeClr val="tx1"/>
                </a:solidFill>
                <a:latin typeface="+mn-lt"/>
                <a:ea typeface="+mn-ea"/>
              </a:defRPr>
            </a:lvl5pPr>
            <a:lvl6pPr marL="3336925" indent="-319088" algn="l" defTabSz="1279525" rtl="0" fontAlgn="base">
              <a:spcBef>
                <a:spcPct val="20000"/>
              </a:spcBef>
              <a:spcAft>
                <a:spcPct val="0"/>
              </a:spcAft>
              <a:buChar char="»"/>
              <a:defRPr sz="2800">
                <a:solidFill>
                  <a:schemeClr val="tx1"/>
                </a:solidFill>
                <a:latin typeface="+mn-lt"/>
                <a:ea typeface="+mn-ea"/>
              </a:defRPr>
            </a:lvl6pPr>
            <a:lvl7pPr marL="3794125" indent="-319088" algn="l" defTabSz="1279525" rtl="0" fontAlgn="base">
              <a:spcBef>
                <a:spcPct val="20000"/>
              </a:spcBef>
              <a:spcAft>
                <a:spcPct val="0"/>
              </a:spcAft>
              <a:buChar char="»"/>
              <a:defRPr sz="2800">
                <a:solidFill>
                  <a:schemeClr val="tx1"/>
                </a:solidFill>
                <a:latin typeface="+mn-lt"/>
                <a:ea typeface="+mn-ea"/>
              </a:defRPr>
            </a:lvl7pPr>
            <a:lvl8pPr marL="4251325" indent="-319088" algn="l" defTabSz="1279525" rtl="0" fontAlgn="base">
              <a:spcBef>
                <a:spcPct val="20000"/>
              </a:spcBef>
              <a:spcAft>
                <a:spcPct val="0"/>
              </a:spcAft>
              <a:buChar char="»"/>
              <a:defRPr sz="2800">
                <a:solidFill>
                  <a:schemeClr val="tx1"/>
                </a:solidFill>
                <a:latin typeface="+mn-lt"/>
                <a:ea typeface="+mn-ea"/>
              </a:defRPr>
            </a:lvl8pPr>
            <a:lvl9pPr marL="4708525" indent="-319088" algn="l" defTabSz="1279525" rtl="0" fontAlgn="base">
              <a:spcBef>
                <a:spcPct val="20000"/>
              </a:spcBef>
              <a:spcAft>
                <a:spcPct val="0"/>
              </a:spcAft>
              <a:buChar char="»"/>
              <a:defRPr sz="2800">
                <a:solidFill>
                  <a:schemeClr val="tx1"/>
                </a:solidFill>
                <a:latin typeface="+mn-lt"/>
                <a:ea typeface="+mn-ea"/>
              </a:defRPr>
            </a:lvl9pPr>
          </a:lstStyle>
          <a:p>
            <a:pPr algn="ctr">
              <a:buFontTx/>
              <a:buNone/>
              <a:defRPr/>
            </a:pPr>
            <a:endParaRPr lang="en-GB" sz="1500" dirty="0"/>
          </a:p>
          <a:p>
            <a:pPr algn="ctr">
              <a:buFontTx/>
              <a:buNone/>
              <a:defRPr/>
            </a:pPr>
            <a:endParaRPr lang="en-GB" sz="1500" b="0" dirty="0"/>
          </a:p>
          <a:p>
            <a:pPr algn="ctr">
              <a:buFontTx/>
              <a:buNone/>
              <a:defRPr/>
            </a:pPr>
            <a:r>
              <a:rPr lang="en-GB" sz="1500" b="0" dirty="0"/>
              <a:t>Insert your cutting list and calculate the cost of all the materials and components needed for your final piece of practical work</a:t>
            </a:r>
          </a:p>
        </p:txBody>
      </p:sp>
      <p:sp>
        <p:nvSpPr>
          <p:cNvPr id="41" name="Text Box 119"/>
          <p:cNvSpPr txBox="1">
            <a:spLocks noChangeArrowheads="1"/>
          </p:cNvSpPr>
          <p:nvPr/>
        </p:nvSpPr>
        <p:spPr bwMode="auto">
          <a:xfrm>
            <a:off x="5175345" y="908278"/>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dirty="0" smtClean="0">
                <a:cs typeface="+mn-cs"/>
              </a:rPr>
              <a:t>Cutting List &amp; Costing</a:t>
            </a:r>
          </a:p>
        </p:txBody>
      </p:sp>
      <p:sp>
        <p:nvSpPr>
          <p:cNvPr id="42" name="Text Box 6"/>
          <p:cNvSpPr txBox="1">
            <a:spLocks noChangeArrowheads="1"/>
          </p:cNvSpPr>
          <p:nvPr/>
        </p:nvSpPr>
        <p:spPr bwMode="auto">
          <a:xfrm>
            <a:off x="5120066" y="2812143"/>
            <a:ext cx="4513225" cy="371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782" tIns="47891" rIns="95782" bIns="47891">
            <a:spAutoFit/>
          </a:bodyPr>
          <a:lstStyle>
            <a:lvl1pPr marL="479425" indent="-479425"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GB" sz="1600" dirty="0">
                <a:cs typeface="+mn-cs"/>
              </a:rPr>
              <a:t>End Product</a:t>
            </a:r>
          </a:p>
          <a:p>
            <a:pPr eaLnBrk="1" hangingPunct="1">
              <a:spcBef>
                <a:spcPct val="50000"/>
              </a:spcBef>
              <a:defRPr/>
            </a:pPr>
            <a:endParaRPr lang="en-GB" sz="1300" u="sng" dirty="0">
              <a:cs typeface="+mn-cs"/>
            </a:endParaRPr>
          </a:p>
          <a:p>
            <a:pPr eaLnBrk="1" hangingPunct="1">
              <a:spcBef>
                <a:spcPct val="50000"/>
              </a:spcBef>
              <a:defRPr/>
            </a:pPr>
            <a:endParaRPr lang="en-GB" sz="1300" u="sng" dirty="0">
              <a:cs typeface="+mn-cs"/>
            </a:endParaRPr>
          </a:p>
          <a:p>
            <a:pPr eaLnBrk="1" hangingPunct="1">
              <a:spcBef>
                <a:spcPct val="50000"/>
              </a:spcBef>
              <a:defRPr/>
            </a:pPr>
            <a:endParaRPr lang="en-GB" sz="1300" u="sng" dirty="0">
              <a:cs typeface="+mn-cs"/>
            </a:endParaRPr>
          </a:p>
          <a:p>
            <a:pPr eaLnBrk="1" hangingPunct="1">
              <a:spcBef>
                <a:spcPct val="50000"/>
              </a:spcBef>
              <a:defRPr/>
            </a:pPr>
            <a:endParaRPr lang="en-GB" sz="1300" u="sng" dirty="0">
              <a:cs typeface="+mn-cs"/>
            </a:endParaRPr>
          </a:p>
          <a:p>
            <a:pPr algn="ctr" eaLnBrk="1" hangingPunct="1">
              <a:spcBef>
                <a:spcPct val="50000"/>
              </a:spcBef>
              <a:defRPr/>
            </a:pPr>
            <a:r>
              <a:rPr lang="en-GB" sz="1600" b="0" dirty="0">
                <a:cs typeface="+mn-cs"/>
              </a:rPr>
              <a:t>Insert photos of the final product here</a:t>
            </a:r>
          </a:p>
          <a:p>
            <a:pPr eaLnBrk="1" hangingPunct="1">
              <a:spcBef>
                <a:spcPct val="50000"/>
              </a:spcBef>
              <a:defRPr/>
            </a:pPr>
            <a:endParaRPr lang="en-GB" sz="1300" u="sng" dirty="0">
              <a:solidFill>
                <a:srgbClr val="000099"/>
              </a:solidFill>
              <a:cs typeface="+mn-cs"/>
            </a:endParaRPr>
          </a:p>
          <a:p>
            <a:pPr eaLnBrk="1" hangingPunct="1">
              <a:spcBef>
                <a:spcPct val="50000"/>
              </a:spcBef>
              <a:defRPr/>
            </a:pPr>
            <a:endParaRPr lang="en-GB" sz="1300" u="sng" dirty="0">
              <a:solidFill>
                <a:srgbClr val="000099"/>
              </a:solidFill>
              <a:cs typeface="+mn-cs"/>
            </a:endParaRPr>
          </a:p>
          <a:p>
            <a:pPr eaLnBrk="1" hangingPunct="1">
              <a:spcBef>
                <a:spcPct val="50000"/>
              </a:spcBef>
              <a:defRPr/>
            </a:pPr>
            <a:endParaRPr lang="en-GB" sz="1300" u="sng" dirty="0">
              <a:solidFill>
                <a:srgbClr val="000099"/>
              </a:solidFill>
              <a:cs typeface="+mn-cs"/>
            </a:endParaRPr>
          </a:p>
          <a:p>
            <a:pPr eaLnBrk="1" hangingPunct="1">
              <a:spcBef>
                <a:spcPct val="50000"/>
              </a:spcBef>
              <a:defRPr/>
            </a:pPr>
            <a:endParaRPr lang="en-GB" sz="1300" u="sng" dirty="0">
              <a:solidFill>
                <a:srgbClr val="000099"/>
              </a:solidFill>
              <a:cs typeface="+mn-cs"/>
            </a:endParaRPr>
          </a:p>
          <a:p>
            <a:pPr eaLnBrk="1" hangingPunct="1">
              <a:spcBef>
                <a:spcPct val="50000"/>
              </a:spcBef>
              <a:defRPr/>
            </a:pPr>
            <a:endParaRPr lang="en-GB" sz="1300" u="sng" dirty="0">
              <a:solidFill>
                <a:srgbClr val="000099"/>
              </a:solidFill>
              <a:cs typeface="+mn-cs"/>
            </a:endParaRPr>
          </a:p>
          <a:p>
            <a:pPr eaLnBrk="1" hangingPunct="1">
              <a:spcBef>
                <a:spcPct val="50000"/>
              </a:spcBef>
              <a:defRPr/>
            </a:pPr>
            <a:endParaRPr lang="en-GB" sz="1300" u="sng" dirty="0">
              <a:solidFill>
                <a:srgbClr val="000099"/>
              </a:solidFill>
              <a:cs typeface="+mn-cs"/>
            </a:endParaRPr>
          </a:p>
        </p:txBody>
      </p:sp>
      <p:sp>
        <p:nvSpPr>
          <p:cNvPr id="43" name="Text Box 4"/>
          <p:cNvSpPr txBox="1">
            <a:spLocks noChangeArrowheads="1"/>
          </p:cNvSpPr>
          <p:nvPr/>
        </p:nvSpPr>
        <p:spPr bwMode="auto">
          <a:xfrm>
            <a:off x="327989" y="3961074"/>
            <a:ext cx="4569732" cy="2558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782" tIns="47891" rIns="95782" bIns="47891">
            <a:spAutoFit/>
          </a:bodyPr>
          <a:lstStyle>
            <a:lvl1pPr marL="479425" indent="-479425"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GB" sz="1600" u="sng" dirty="0">
                <a:cs typeface="+mn-cs"/>
              </a:rPr>
              <a:t>Production Process</a:t>
            </a:r>
          </a:p>
          <a:p>
            <a:pPr algn="ctr" eaLnBrk="1" hangingPunct="1">
              <a:spcBef>
                <a:spcPct val="50000"/>
              </a:spcBef>
              <a:defRPr/>
            </a:pPr>
            <a:endParaRPr lang="en-GB" sz="1600" u="sng" dirty="0">
              <a:cs typeface="+mn-cs"/>
            </a:endParaRPr>
          </a:p>
          <a:p>
            <a:pPr algn="ctr" eaLnBrk="1" hangingPunct="1">
              <a:spcBef>
                <a:spcPct val="50000"/>
              </a:spcBef>
              <a:defRPr/>
            </a:pPr>
            <a:endParaRPr lang="en-GB" sz="1600" u="sng" dirty="0">
              <a:cs typeface="+mn-cs"/>
            </a:endParaRPr>
          </a:p>
          <a:p>
            <a:pPr algn="ctr" eaLnBrk="1" hangingPunct="1">
              <a:spcBef>
                <a:spcPct val="50000"/>
              </a:spcBef>
              <a:defRPr/>
            </a:pPr>
            <a:r>
              <a:rPr lang="en-GB" sz="1600" dirty="0">
                <a:cs typeface="+mn-cs"/>
              </a:rPr>
              <a:t>Insert your industrial /method of making here</a:t>
            </a:r>
          </a:p>
          <a:p>
            <a:pPr algn="ctr" eaLnBrk="1" hangingPunct="1">
              <a:spcBef>
                <a:spcPct val="50000"/>
              </a:spcBef>
              <a:defRPr/>
            </a:pPr>
            <a:r>
              <a:rPr lang="en-GB" sz="1600" dirty="0">
                <a:cs typeface="+mn-cs"/>
              </a:rPr>
              <a:t>Include photos of processes (this might overflow onto a next A3 sheet depending on the complexity of your product and process of making</a:t>
            </a:r>
            <a:r>
              <a:rPr lang="en-GB" sz="1600" dirty="0" smtClean="0">
                <a:cs typeface="+mn-cs"/>
              </a:rPr>
              <a:t>)</a:t>
            </a:r>
            <a:endParaRPr lang="en-US" sz="1600" u="sng" dirty="0">
              <a:cs typeface="+mn-cs"/>
            </a:endParaRPr>
          </a:p>
        </p:txBody>
      </p:sp>
    </p:spTree>
    <p:extLst>
      <p:ext uri="{BB962C8B-B14F-4D97-AF65-F5344CB8AC3E}">
        <p14:creationId xmlns:p14="http://schemas.microsoft.com/office/powerpoint/2010/main" val="517276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sz="quarter"/>
          </p:nvPr>
        </p:nvSpPr>
        <p:spPr>
          <a:xfrm>
            <a:off x="0" y="0"/>
            <a:ext cx="9906000" cy="432027"/>
          </a:xfrm>
          <a:solidFill>
            <a:schemeClr val="bg2">
              <a:lumMod val="20000"/>
              <a:lumOff val="80000"/>
            </a:schemeClr>
          </a:solidFill>
        </p:spPr>
        <p:txBody>
          <a:bodyPr>
            <a:normAutofit fontScale="90000"/>
          </a:bodyPr>
          <a:lstStyle/>
          <a:p>
            <a:pPr algn="r" eaLnBrk="1" hangingPunct="1">
              <a:defRPr/>
            </a:pPr>
            <a:r>
              <a:rPr lang="en-GB" sz="3100" b="1" dirty="0">
                <a:solidFill>
                  <a:schemeClr val="tx1"/>
                </a:solidFill>
                <a:latin typeface="Calibri" charset="0"/>
                <a:cs typeface="+mj-cs"/>
              </a:rPr>
              <a:t>Production Record P17</a:t>
            </a:r>
            <a:endParaRPr lang="en-US" sz="3100" b="1" dirty="0">
              <a:solidFill>
                <a:schemeClr val="tx1"/>
              </a:solidFill>
              <a:latin typeface="Calibri" charset="0"/>
              <a:cs typeface="+mj-cs"/>
            </a:endParaRPr>
          </a:p>
        </p:txBody>
      </p:sp>
      <p:graphicFrame>
        <p:nvGraphicFramePr>
          <p:cNvPr id="243821" name="Group 109"/>
          <p:cNvGraphicFramePr>
            <a:graphicFrameLocks noGrp="1"/>
          </p:cNvGraphicFramePr>
          <p:nvPr>
            <p:extLst>
              <p:ext uri="{D42A27DB-BD31-4B8C-83A1-F6EECF244321}">
                <p14:modId xmlns:p14="http://schemas.microsoft.com/office/powerpoint/2010/main" val="2858486778"/>
              </p:ext>
            </p:extLst>
          </p:nvPr>
        </p:nvGraphicFramePr>
        <p:xfrm>
          <a:off x="439776" y="599849"/>
          <a:ext cx="9048561" cy="5965599"/>
        </p:xfrm>
        <a:graphic>
          <a:graphicData uri="http://schemas.openxmlformats.org/drawingml/2006/table">
            <a:tbl>
              <a:tblPr/>
              <a:tblGrid>
                <a:gridCol w="1049073"/>
                <a:gridCol w="1966705"/>
                <a:gridCol w="1508503"/>
                <a:gridCol w="1508503"/>
                <a:gridCol w="1507274"/>
                <a:gridCol w="1508503"/>
              </a:tblGrid>
              <a:tr h="1053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Date</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Work carried out</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Modifications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How have you altered this stage from original plans?</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How would this been carried out in industry?</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Quality control checks</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ＭＳ Ｐゴシック" charset="0"/>
                        </a:rPr>
                        <a:t>Risk Assessment / Health and Safety issues</a:t>
                      </a:r>
                      <a:endParaRPr kumimoji="0" lang="en-US" sz="1200" b="0" i="0" u="none" strike="noStrike" cap="none" normalizeH="0" baseline="0">
                        <a:ln>
                          <a:noFill/>
                        </a:ln>
                        <a:solidFill>
                          <a:schemeClr val="tx1"/>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27.02.15</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Marked out and measured out all the holes to be drilled for the shelf screws </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I had to put them further apart to balance </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This would be carried out by…</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Checking the accuracy of the measurements. </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charset="0"/>
                        </a:rPr>
                        <a:t>Risk of injury from the pillar drill</a:t>
                      </a:r>
                      <a:endParaRPr kumimoji="0" lang="en-US" sz="1200" b="0" i="1" u="none" strike="noStrike" cap="none" normalizeH="0" baseline="0" dirty="0">
                        <a:ln>
                          <a:noFill/>
                        </a:ln>
                        <a:solidFill>
                          <a:srgbClr val="000000"/>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000099"/>
                        </a:solidFill>
                        <a:effectLst/>
                        <a:latin typeface="Arial" charset="0"/>
                        <a:ea typeface="ＭＳ Ｐゴシック" charset="0"/>
                      </a:endParaRPr>
                    </a:p>
                  </a:txBody>
                  <a:tcPr marL="99060" marR="99060"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536956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sz="quarter"/>
          </p:nvPr>
        </p:nvSpPr>
        <p:spPr>
          <a:xfrm>
            <a:off x="0" y="0"/>
            <a:ext cx="9906000" cy="432027"/>
          </a:xfrm>
          <a:solidFill>
            <a:schemeClr val="bg2">
              <a:lumMod val="20000"/>
              <a:lumOff val="80000"/>
            </a:schemeClr>
          </a:solidFill>
        </p:spPr>
        <p:txBody>
          <a:bodyPr>
            <a:normAutofit fontScale="90000"/>
          </a:bodyPr>
          <a:lstStyle/>
          <a:p>
            <a:pPr algn="r" eaLnBrk="1" hangingPunct="1">
              <a:defRPr/>
            </a:pPr>
            <a:r>
              <a:rPr lang="en-GB" sz="3100" b="1" dirty="0">
                <a:solidFill>
                  <a:schemeClr val="tx1"/>
                </a:solidFill>
                <a:latin typeface="Calibri" charset="0"/>
                <a:cs typeface="+mj-cs"/>
              </a:rPr>
              <a:t>Photographic evidence of Manufacture P18</a:t>
            </a:r>
            <a:endParaRPr lang="en-US" sz="3100" b="1" dirty="0">
              <a:solidFill>
                <a:schemeClr val="tx1"/>
              </a:solidFill>
              <a:latin typeface="Calibri" charset="0"/>
              <a:cs typeface="+mj-cs"/>
            </a:endParaRPr>
          </a:p>
        </p:txBody>
      </p:sp>
      <p:sp>
        <p:nvSpPr>
          <p:cNvPr id="262242" name="Text Box 98"/>
          <p:cNvSpPr txBox="1">
            <a:spLocks noChangeArrowheads="1"/>
          </p:cNvSpPr>
          <p:nvPr/>
        </p:nvSpPr>
        <p:spPr bwMode="auto">
          <a:xfrm>
            <a:off x="1888086" y="548822"/>
            <a:ext cx="6631025"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b="0" i="1" dirty="0" smtClean="0">
                <a:cs typeface="+mn-cs"/>
              </a:rPr>
              <a:t>Insert a photo diary of the making of your product.</a:t>
            </a:r>
            <a:endParaRPr lang="en-US" b="0" i="1" dirty="0" smtClean="0">
              <a:cs typeface="+mn-cs"/>
            </a:endParaRPr>
          </a:p>
        </p:txBody>
      </p:sp>
      <p:pic>
        <p:nvPicPr>
          <p:cNvPr id="58373" name="Picture 8" descr="18_WARD_MakingDi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7" y="1262063"/>
            <a:ext cx="9057160" cy="503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6693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32898337"/>
              </p:ext>
            </p:extLst>
          </p:nvPr>
        </p:nvGraphicFramePr>
        <p:xfrm>
          <a:off x="322204" y="514951"/>
          <a:ext cx="9170176" cy="5520638"/>
        </p:xfrm>
        <a:graphic>
          <a:graphicData uri="http://schemas.openxmlformats.org/drawingml/2006/table">
            <a:tbl>
              <a:tblPr firstRow="1" bandRow="1">
                <a:tableStyleId>{5940675A-B579-460E-94D1-54222C63F5DA}</a:tableStyleId>
              </a:tblPr>
              <a:tblGrid>
                <a:gridCol w="2123408"/>
                <a:gridCol w="2044718"/>
                <a:gridCol w="2125582"/>
                <a:gridCol w="2876468"/>
              </a:tblGrid>
              <a:tr h="550519">
                <a:tc gridSpan="4">
                  <a:txBody>
                    <a:bodyPr/>
                    <a:lstStyle/>
                    <a:p>
                      <a:r>
                        <a:rPr lang="en-US" sz="1600" b="1" dirty="0" smtClean="0">
                          <a:solidFill>
                            <a:srgbClr val="000000"/>
                          </a:solidFill>
                        </a:rPr>
                        <a:t>SECTION 4: TESTING AND EVALUATION</a:t>
                      </a:r>
                      <a:endParaRPr lang="en-US" sz="1600" b="1" dirty="0">
                        <a:solidFill>
                          <a:srgbClr val="000000"/>
                        </a:solidFill>
                      </a:endParaRPr>
                    </a:p>
                  </a:txBody>
                  <a:tcPr>
                    <a:solidFill>
                      <a:srgbClr val="7F7F7F"/>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50519">
                <a:tc>
                  <a:txBody>
                    <a:bodyPr/>
                    <a:lstStyle/>
                    <a:p>
                      <a:pPr algn="ctr"/>
                      <a:r>
                        <a:rPr lang="en-US" sz="1600" b="1" dirty="0" smtClean="0"/>
                        <a:t>0-2</a:t>
                      </a:r>
                      <a:endParaRPr lang="en-US" sz="1600" b="1" dirty="0"/>
                    </a:p>
                  </a:txBody>
                  <a:tcPr/>
                </a:tc>
                <a:tc>
                  <a:txBody>
                    <a:bodyPr/>
                    <a:lstStyle/>
                    <a:p>
                      <a:pPr algn="ctr"/>
                      <a:r>
                        <a:rPr lang="en-US" sz="1600" b="1" dirty="0" smtClean="0"/>
                        <a:t>3-5</a:t>
                      </a:r>
                      <a:endParaRPr lang="en-US" sz="1600" b="1" dirty="0"/>
                    </a:p>
                  </a:txBody>
                  <a:tcPr/>
                </a:tc>
                <a:tc>
                  <a:txBody>
                    <a:bodyPr/>
                    <a:lstStyle/>
                    <a:p>
                      <a:pPr algn="ctr"/>
                      <a:r>
                        <a:rPr lang="en-US" sz="1600" b="1" dirty="0" smtClean="0"/>
                        <a:t>6-8</a:t>
                      </a:r>
                      <a:endParaRPr lang="en-US" sz="1600" b="1" dirty="0"/>
                    </a:p>
                  </a:txBody>
                  <a:tcPr/>
                </a:tc>
                <a:tc>
                  <a:txBody>
                    <a:bodyPr/>
                    <a:lstStyle/>
                    <a:p>
                      <a:pPr algn="ctr"/>
                      <a:r>
                        <a:rPr lang="en-US" sz="1600" b="1" dirty="0" smtClean="0"/>
                        <a:t>9-12</a:t>
                      </a:r>
                      <a:endParaRPr lang="en-US" sz="1600" b="1" dirty="0"/>
                    </a:p>
                  </a:txBody>
                  <a:tcPr/>
                </a:tc>
              </a:tr>
              <a:tr h="1032222">
                <a:tc>
                  <a:txBody>
                    <a:bodyPr/>
                    <a:lstStyle/>
                    <a:p>
                      <a:r>
                        <a:rPr lang="en-US" sz="1600" kern="1200" dirty="0" smtClean="0">
                          <a:solidFill>
                            <a:schemeClr val="tx1"/>
                          </a:solidFill>
                          <a:latin typeface="+mn-lt"/>
                          <a:ea typeface="+mn-ea"/>
                          <a:cs typeface="+mn-cs"/>
                        </a:rPr>
                        <a:t>Minimal testing and evaluation throughout the designing and making process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Evidence of some testing and evaluation leading to the production of the final outcome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Appropriate testing and evaluation evident throughout the designing and making process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Detailed testing and evaluation as appropriate throughout the designing and making process taking account of client/user or third party opinion </a:t>
                      </a:r>
                    </a:p>
                  </a:txBody>
                  <a:tcPr/>
                </a:tc>
              </a:tr>
              <a:tr h="10322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Limited or no testing of final outcome against the design criteria and/or the product/manufacturing specification</a:t>
                      </a:r>
                    </a:p>
                  </a:txBody>
                  <a:tcPr/>
                </a:tc>
                <a:tc>
                  <a:txBody>
                    <a:bodyPr/>
                    <a:lstStyle/>
                    <a:p>
                      <a:r>
                        <a:rPr lang="en-US" sz="1600" kern="1200" dirty="0" smtClean="0">
                          <a:solidFill>
                            <a:schemeClr val="tx1"/>
                          </a:solidFill>
                          <a:latin typeface="+mn-lt"/>
                          <a:ea typeface="+mn-ea"/>
                          <a:cs typeface="+mn-cs"/>
                        </a:rPr>
                        <a:t>Some evidence of testing against the design criteria and/or the product/ manufacturing specification</a:t>
                      </a:r>
                      <a:endParaRPr lang="en-US" sz="1600" kern="1200" dirty="0">
                        <a:solidFill>
                          <a:schemeClr val="tx1"/>
                        </a:solidFill>
                        <a:latin typeface="+mn-lt"/>
                        <a:ea typeface="+mn-ea"/>
                        <a:cs typeface="+mn-cs"/>
                      </a:endParaRPr>
                    </a:p>
                  </a:txBody>
                  <a:tcPr/>
                </a:tc>
                <a:tc>
                  <a:txBody>
                    <a:bodyPr/>
                    <a:lstStyle/>
                    <a:p>
                      <a:r>
                        <a:rPr lang="en-US" sz="1600" kern="1200" dirty="0" smtClean="0">
                          <a:solidFill>
                            <a:schemeClr val="tx1"/>
                          </a:solidFill>
                          <a:latin typeface="+mn-lt"/>
                          <a:ea typeface="+mn-ea"/>
                          <a:cs typeface="+mn-cs"/>
                        </a:rPr>
                        <a:t>Most aspects of the final outcome have been tested against the design criteria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All aspects of the final outcome have been tested against the design criteria and/or the product/manufacturing specification </a:t>
                      </a:r>
                    </a:p>
                  </a:txBody>
                  <a:tcPr/>
                </a:tc>
              </a:tr>
              <a:tr h="10322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Limited mention of some improvements or modifications that could be made to the product </a:t>
                      </a:r>
                    </a:p>
                  </a:txBody>
                  <a:tcPr/>
                </a:tc>
                <a:tc>
                  <a:txBody>
                    <a:bodyPr/>
                    <a:lstStyle/>
                    <a:p>
                      <a:r>
                        <a:rPr lang="en-US" sz="1600" kern="1200" dirty="0" smtClean="0">
                          <a:solidFill>
                            <a:schemeClr val="tx1"/>
                          </a:solidFill>
                          <a:latin typeface="+mn-lt"/>
                          <a:ea typeface="+mn-ea"/>
                          <a:cs typeface="+mn-cs"/>
                        </a:rPr>
                        <a:t>Some improvements or modifications to product suggested</a:t>
                      </a:r>
                      <a:endParaRPr lang="en-US" sz="1600" dirty="0"/>
                    </a:p>
                  </a:txBody>
                  <a:tcPr/>
                </a:tc>
                <a:tc>
                  <a:txBody>
                    <a:bodyPr/>
                    <a:lstStyle/>
                    <a:p>
                      <a:r>
                        <a:rPr lang="en-US" sz="1600" kern="1200" dirty="0" smtClean="0">
                          <a:solidFill>
                            <a:schemeClr val="tx1"/>
                          </a:solidFill>
                          <a:latin typeface="+mn-lt"/>
                          <a:ea typeface="+mn-ea"/>
                          <a:cs typeface="+mn-cs"/>
                        </a:rPr>
                        <a:t>Evaluate and justify the need for improvements or modifications to the product</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Evaluate and justify the need for modifications to the product and consideration given as to how the outcome might need to be modified for commercial production </a:t>
                      </a:r>
                    </a:p>
                  </a:txBody>
                  <a:tcPr/>
                </a:tc>
              </a:tr>
            </a:tbl>
          </a:graphicData>
        </a:graphic>
      </p:graphicFrame>
    </p:spTree>
    <p:extLst>
      <p:ext uri="{BB962C8B-B14F-4D97-AF65-F5344CB8AC3E}">
        <p14:creationId xmlns:p14="http://schemas.microsoft.com/office/powerpoint/2010/main" val="350514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88150897"/>
              </p:ext>
            </p:extLst>
          </p:nvPr>
        </p:nvGraphicFramePr>
        <p:xfrm>
          <a:off x="203379" y="150405"/>
          <a:ext cx="9630924" cy="6565960"/>
        </p:xfrm>
        <a:graphic>
          <a:graphicData uri="http://schemas.openxmlformats.org/drawingml/2006/table">
            <a:tbl>
              <a:tblPr firstRow="1" bandRow="1">
                <a:tableStyleId>{5940675A-B579-460E-94D1-54222C63F5DA}</a:tableStyleId>
              </a:tblPr>
              <a:tblGrid>
                <a:gridCol w="1754415"/>
                <a:gridCol w="1735335"/>
                <a:gridCol w="1905228"/>
                <a:gridCol w="1965904"/>
                <a:gridCol w="2270042"/>
              </a:tblGrid>
              <a:tr h="350941">
                <a:tc gridSpan="5">
                  <a:txBody>
                    <a:bodyPr/>
                    <a:lstStyle/>
                    <a:p>
                      <a:r>
                        <a:rPr lang="en-US" sz="1300" b="1" dirty="0" smtClean="0">
                          <a:solidFill>
                            <a:srgbClr val="000000"/>
                          </a:solidFill>
                        </a:rPr>
                        <a:t>SECTION 3: MAKING</a:t>
                      </a:r>
                      <a:endParaRPr lang="en-US" sz="1300" b="1" dirty="0">
                        <a:solidFill>
                          <a:srgbClr val="000000"/>
                        </a:solidFill>
                      </a:endParaRPr>
                    </a:p>
                  </a:txBody>
                  <a:tcPr>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029">
                <a:tc>
                  <a:txBody>
                    <a:bodyPr/>
                    <a:lstStyle/>
                    <a:p>
                      <a:pPr algn="ctr"/>
                      <a:r>
                        <a:rPr lang="en-US" sz="1300" b="1" dirty="0" smtClean="0"/>
                        <a:t>0-5</a:t>
                      </a:r>
                      <a:endParaRPr lang="en-US" sz="1300" b="1" dirty="0"/>
                    </a:p>
                  </a:txBody>
                  <a:tcPr/>
                </a:tc>
                <a:tc>
                  <a:txBody>
                    <a:bodyPr/>
                    <a:lstStyle/>
                    <a:p>
                      <a:pPr algn="ctr"/>
                      <a:r>
                        <a:rPr lang="en-US" sz="1300" b="1" dirty="0" smtClean="0"/>
                        <a:t>6-11</a:t>
                      </a:r>
                      <a:endParaRPr lang="en-US" sz="1300" b="1" dirty="0"/>
                    </a:p>
                  </a:txBody>
                  <a:tcPr/>
                </a:tc>
                <a:tc>
                  <a:txBody>
                    <a:bodyPr/>
                    <a:lstStyle/>
                    <a:p>
                      <a:pPr algn="ctr"/>
                      <a:r>
                        <a:rPr lang="en-US" sz="1300" b="1" dirty="0" smtClean="0"/>
                        <a:t>12-18</a:t>
                      </a:r>
                      <a:endParaRPr lang="en-US" sz="1300" b="1" dirty="0"/>
                    </a:p>
                  </a:txBody>
                  <a:tcPr/>
                </a:tc>
                <a:tc>
                  <a:txBody>
                    <a:bodyPr/>
                    <a:lstStyle/>
                    <a:p>
                      <a:pPr algn="ctr"/>
                      <a:r>
                        <a:rPr lang="en-US" sz="1300" b="1" dirty="0" smtClean="0"/>
                        <a:t>19-25</a:t>
                      </a:r>
                      <a:endParaRPr lang="en-US" sz="1300" b="1" dirty="0"/>
                    </a:p>
                  </a:txBody>
                  <a:tcPr/>
                </a:tc>
                <a:tc>
                  <a:txBody>
                    <a:bodyPr/>
                    <a:lstStyle/>
                    <a:p>
                      <a:pPr algn="ctr"/>
                      <a:r>
                        <a:rPr lang="en-US" sz="1300" b="1" dirty="0" smtClean="0"/>
                        <a:t>26-32</a:t>
                      </a:r>
                      <a:endParaRPr lang="en-US" sz="1300" b="1" dirty="0"/>
                    </a:p>
                  </a:txBody>
                  <a:tcPr/>
                </a:tc>
              </a:tr>
              <a:tr h="10688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Final outcome is incomplete or represents an undemanding level of making/ modelling/finishing skills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Final outcome is largely complete and represents a basic level of making/ modelling/finishing skills </a:t>
                      </a:r>
                    </a:p>
                  </a:txBody>
                  <a:tcPr/>
                </a:tc>
                <a:tc>
                  <a:txBody>
                    <a:bodyPr/>
                    <a:lstStyle/>
                    <a:p>
                      <a:r>
                        <a:rPr lang="en-US" sz="1300" kern="1200" dirty="0" smtClean="0">
                          <a:solidFill>
                            <a:schemeClr val="tx1"/>
                          </a:solidFill>
                          <a:latin typeface="+mn-lt"/>
                          <a:ea typeface="+mn-ea"/>
                          <a:cs typeface="+mn-cs"/>
                        </a:rPr>
                        <a:t>Final outcome shows good level of making/modelling/finishing skills</a:t>
                      </a:r>
                      <a:endParaRPr lang="en-US" sz="1300" dirty="0"/>
                    </a:p>
                  </a:txBody>
                  <a:tcPr/>
                </a:tc>
                <a:tc>
                  <a:txBody>
                    <a:bodyPr/>
                    <a:lstStyle/>
                    <a:p>
                      <a:r>
                        <a:rPr lang="en-US" sz="1300" kern="1200" dirty="0" smtClean="0">
                          <a:solidFill>
                            <a:schemeClr val="tx1"/>
                          </a:solidFill>
                          <a:latin typeface="+mn-lt"/>
                          <a:ea typeface="+mn-ea"/>
                          <a:cs typeface="+mn-cs"/>
                        </a:rPr>
                        <a:t>Final outcome shows very good level of making/modelling/finishing skills</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Final </a:t>
                      </a:r>
                      <a:r>
                        <a:rPr lang="en-US" sz="1300" kern="1200" dirty="0" err="1" smtClean="0">
                          <a:solidFill>
                            <a:schemeClr val="tx1"/>
                          </a:solidFill>
                          <a:latin typeface="+mn-lt"/>
                          <a:ea typeface="+mn-ea"/>
                          <a:cs typeface="+mn-cs"/>
                        </a:rPr>
                        <a:t>outcome(s</a:t>
                      </a:r>
                      <a:r>
                        <a:rPr lang="en-US" sz="1300" kern="1200" dirty="0" smtClean="0">
                          <a:solidFill>
                            <a:schemeClr val="tx1"/>
                          </a:solidFill>
                          <a:latin typeface="+mn-lt"/>
                          <a:ea typeface="+mn-ea"/>
                          <a:cs typeface="+mn-cs"/>
                        </a:rPr>
                        <a:t>) shows a high level of making/modelling/finishing skills and accuracy </a:t>
                      </a:r>
                    </a:p>
                  </a:txBody>
                  <a:tcPr/>
                </a:tc>
              </a:tr>
              <a:tr h="1330067">
                <a:tc>
                  <a:txBody>
                    <a:bodyPr/>
                    <a:lstStyle/>
                    <a:p>
                      <a:r>
                        <a:rPr lang="en-US" sz="1300" kern="1200" dirty="0" smtClean="0">
                          <a:solidFill>
                            <a:schemeClr val="tx1"/>
                          </a:solidFill>
                          <a:latin typeface="+mn-lt"/>
                          <a:ea typeface="+mn-ea"/>
                          <a:cs typeface="+mn-cs"/>
                        </a:rPr>
                        <a:t>Used materials, components and equipment safely under close supervision</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Used materials, components and equipment correctly and safely (including CAM if appropriate)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Used appropriate materials, components, equipment and processes correctly and safely (including CAM)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Selected and used appropriate tools, materials and/or technologies including, where appropriate, CAM correctly and safely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Selected and used appropriate tools, materials and/or technologies including, where appropriate, CAM correctly, skillfully and safely </a:t>
                      </a:r>
                    </a:p>
                  </a:txBody>
                  <a:tcPr/>
                </a:tc>
              </a:tr>
              <a:tr h="807540">
                <a:tc>
                  <a:txBody>
                    <a:bodyPr/>
                    <a:lstStyle/>
                    <a:p>
                      <a:r>
                        <a:rPr lang="en-US" sz="1300" kern="1200" dirty="0" smtClean="0">
                          <a:solidFill>
                            <a:schemeClr val="tx1"/>
                          </a:solidFill>
                          <a:latin typeface="+mn-lt"/>
                          <a:ea typeface="+mn-ea"/>
                          <a:cs typeface="+mn-cs"/>
                        </a:rPr>
                        <a:t>Worked with some assistance to produce outcome of limited demand</a:t>
                      </a:r>
                      <a:endParaRPr lang="en-US" sz="1300" dirty="0"/>
                    </a:p>
                  </a:txBody>
                  <a:tcPr/>
                </a:tc>
                <a:tc>
                  <a:txBody>
                    <a:bodyPr/>
                    <a:lstStyle/>
                    <a:p>
                      <a:r>
                        <a:rPr lang="en-US" sz="1300" kern="1200" dirty="0" smtClean="0">
                          <a:solidFill>
                            <a:schemeClr val="tx1"/>
                          </a:solidFill>
                          <a:latin typeface="+mn-lt"/>
                          <a:ea typeface="+mn-ea"/>
                          <a:cs typeface="+mn-cs"/>
                        </a:rPr>
                        <a:t>Some aspects of outcome are demanding</a:t>
                      </a:r>
                      <a:endParaRPr lang="en-US" sz="1300" dirty="0"/>
                    </a:p>
                  </a:txBody>
                  <a:tcPr/>
                </a:tc>
                <a:tc>
                  <a:txBody>
                    <a:bodyPr/>
                    <a:lstStyle/>
                    <a:p>
                      <a:r>
                        <a:rPr lang="en-US" sz="1300" kern="1200" dirty="0" smtClean="0">
                          <a:solidFill>
                            <a:schemeClr val="tx1"/>
                          </a:solidFill>
                          <a:latin typeface="+mn-lt"/>
                          <a:ea typeface="+mn-ea"/>
                          <a:cs typeface="+mn-cs"/>
                        </a:rPr>
                        <a:t>Parts of outcome show high levels of demand</a:t>
                      </a:r>
                      <a:endParaRPr lang="en-US" sz="1300" dirty="0"/>
                    </a:p>
                  </a:txBody>
                  <a:tcPr/>
                </a:tc>
                <a:tc>
                  <a:txBody>
                    <a:bodyPr/>
                    <a:lstStyle/>
                    <a:p>
                      <a:r>
                        <a:rPr lang="en-US" sz="1300" kern="1200" dirty="0" smtClean="0">
                          <a:solidFill>
                            <a:schemeClr val="tx1"/>
                          </a:solidFill>
                          <a:latin typeface="+mn-lt"/>
                          <a:ea typeface="+mn-ea"/>
                          <a:cs typeface="+mn-cs"/>
                        </a:rPr>
                        <a:t>Outcome demonstrates a high level of demand</a:t>
                      </a:r>
                      <a:endParaRPr lang="en-US" sz="1300" dirty="0"/>
                    </a:p>
                  </a:txBody>
                  <a:tcPr/>
                </a:tc>
                <a:tc>
                  <a:txBody>
                    <a:bodyPr/>
                    <a:lstStyle/>
                    <a:p>
                      <a:r>
                        <a:rPr lang="en-US" sz="1300" kern="1200" dirty="0" smtClean="0">
                          <a:solidFill>
                            <a:schemeClr val="tx1"/>
                          </a:solidFill>
                          <a:latin typeface="+mn-lt"/>
                          <a:ea typeface="+mn-ea"/>
                          <a:cs typeface="+mn-cs"/>
                        </a:rPr>
                        <a:t>Worked independently to produce a rigorous and demanding outcome </a:t>
                      </a:r>
                      <a:endParaRPr lang="en-US" sz="1300" dirty="0"/>
                    </a:p>
                  </a:txBody>
                  <a:tcPr/>
                </a:tc>
              </a:tr>
              <a:tr h="1068804">
                <a:tc>
                  <a:txBody>
                    <a:bodyPr/>
                    <a:lstStyle/>
                    <a:p>
                      <a:r>
                        <a:rPr lang="en-US" sz="1300" kern="1200" dirty="0" smtClean="0">
                          <a:solidFill>
                            <a:schemeClr val="tx1"/>
                          </a:solidFill>
                          <a:latin typeface="+mn-lt"/>
                          <a:ea typeface="+mn-ea"/>
                          <a:cs typeface="+mn-cs"/>
                        </a:rPr>
                        <a:t>There is limited evidence of any quality control and levels of accuracy are minimal</a:t>
                      </a:r>
                      <a:endParaRPr lang="en-US" sz="1300" dirty="0"/>
                    </a:p>
                  </a:txBody>
                  <a:tcPr/>
                </a:tc>
                <a:tc>
                  <a:txBody>
                    <a:bodyPr/>
                    <a:lstStyle/>
                    <a:p>
                      <a:r>
                        <a:rPr lang="en-US" sz="1300" kern="1200" dirty="0" smtClean="0">
                          <a:solidFill>
                            <a:schemeClr val="tx1"/>
                          </a:solidFill>
                          <a:latin typeface="+mn-lt"/>
                          <a:ea typeface="+mn-ea"/>
                          <a:cs typeface="+mn-cs"/>
                        </a:rPr>
                        <a:t>Some evidence of limited quality control applied throughout the process</a:t>
                      </a:r>
                      <a:endParaRPr lang="en-US" sz="1300" dirty="0"/>
                    </a:p>
                  </a:txBody>
                  <a:tcPr/>
                </a:tc>
                <a:tc>
                  <a:txBody>
                    <a:bodyPr/>
                    <a:lstStyle/>
                    <a:p>
                      <a:r>
                        <a:rPr lang="en-US" sz="1300" kern="1200" dirty="0" smtClean="0">
                          <a:solidFill>
                            <a:schemeClr val="tx1"/>
                          </a:solidFill>
                          <a:latin typeface="+mn-lt"/>
                          <a:ea typeface="+mn-ea"/>
                          <a:cs typeface="+mn-cs"/>
                        </a:rPr>
                        <a:t>Applied quality control checks broadly but superficially</a:t>
                      </a:r>
                      <a:endParaRPr lang="en-US" sz="1300" dirty="0"/>
                    </a:p>
                  </a:txBody>
                  <a:tcPr/>
                </a:tc>
                <a:tc>
                  <a:txBody>
                    <a:bodyPr/>
                    <a:lstStyle/>
                    <a:p>
                      <a:r>
                        <a:rPr lang="en-US" sz="1300" kern="1200" dirty="0" smtClean="0">
                          <a:solidFill>
                            <a:schemeClr val="tx1"/>
                          </a:solidFill>
                          <a:latin typeface="+mn-lt"/>
                          <a:ea typeface="+mn-ea"/>
                          <a:cs typeface="+mn-cs"/>
                        </a:rPr>
                        <a:t>Quality control checks applied in the manufacture of the product</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Quality controls are evident throughout the project and it is clear how accuracy has been achieved </a:t>
                      </a:r>
                    </a:p>
                  </a:txBody>
                  <a:tcPr/>
                </a:tc>
              </a:tr>
              <a:tr h="10688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The outcome has significant weaknesses which limit its suitability for the target market</a:t>
                      </a:r>
                    </a:p>
                  </a:txBody>
                  <a:tcPr/>
                </a:tc>
                <a:tc>
                  <a:txBody>
                    <a:bodyPr/>
                    <a:lstStyle/>
                    <a:p>
                      <a:r>
                        <a:rPr lang="en-US" sz="1300" kern="1200" dirty="0" smtClean="0">
                          <a:solidFill>
                            <a:schemeClr val="tx1"/>
                          </a:solidFill>
                          <a:latin typeface="+mn-lt"/>
                          <a:ea typeface="+mn-ea"/>
                          <a:cs typeface="+mn-cs"/>
                        </a:rPr>
                        <a:t>The outcome has some weaknesses which limit its suitability for the target market</a:t>
                      </a:r>
                      <a:endParaRPr lang="en-US" sz="1300" dirty="0"/>
                    </a:p>
                  </a:txBody>
                  <a:tcPr/>
                </a:tc>
                <a:tc>
                  <a:txBody>
                    <a:bodyPr/>
                    <a:lstStyle/>
                    <a:p>
                      <a:r>
                        <a:rPr lang="en-US" sz="1300" kern="1200" dirty="0" smtClean="0">
                          <a:solidFill>
                            <a:schemeClr val="tx1"/>
                          </a:solidFill>
                          <a:latin typeface="+mn-lt"/>
                          <a:ea typeface="+mn-ea"/>
                          <a:cs typeface="+mn-cs"/>
                        </a:rPr>
                        <a:t>The outcome requires further development in order to be suitable for the target market </a:t>
                      </a:r>
                    </a:p>
                  </a:txBody>
                  <a:tcPr/>
                </a:tc>
                <a:tc>
                  <a:txBody>
                    <a:bodyPr/>
                    <a:lstStyle/>
                    <a:p>
                      <a:r>
                        <a:rPr lang="en-US" sz="1300" kern="1200" dirty="0" smtClean="0">
                          <a:solidFill>
                            <a:schemeClr val="tx1"/>
                          </a:solidFill>
                          <a:latin typeface="+mn-lt"/>
                          <a:ea typeface="+mn-ea"/>
                          <a:cs typeface="+mn-cs"/>
                        </a:rPr>
                        <a:t>The outcome is suitable for the target market and could be commercially viable </a:t>
                      </a:r>
                    </a:p>
                    <a:p>
                      <a:r>
                        <a:rPr lang="en-US" sz="1300" kern="1200" dirty="0" smtClean="0">
                          <a:solidFill>
                            <a:schemeClr val="tx1"/>
                          </a:solidFill>
                          <a:latin typeface="+mn-lt"/>
                          <a:ea typeface="+mn-ea"/>
                          <a:cs typeface="+mn-cs"/>
                        </a:rPr>
                        <a:t>with further development</a:t>
                      </a:r>
                      <a:endParaRPr lang="en-US" sz="1300" kern="1200" dirty="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The outcome has the potential to be commercially viable and is suitable for the target market </a:t>
                      </a:r>
                    </a:p>
                  </a:txBody>
                  <a:tcPr/>
                </a:tc>
              </a:tr>
            </a:tbl>
          </a:graphicData>
        </a:graphic>
      </p:graphicFrame>
    </p:spTree>
    <p:extLst>
      <p:ext uri="{BB962C8B-B14F-4D97-AF65-F5344CB8AC3E}">
        <p14:creationId xmlns:p14="http://schemas.microsoft.com/office/powerpoint/2010/main" val="13142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5385" y="342493"/>
            <a:ext cx="8609063" cy="2800766"/>
          </a:xfrm>
          <a:prstGeom prst="rect">
            <a:avLst/>
          </a:prstGeom>
        </p:spPr>
        <p:txBody>
          <a:bodyPr wrap="square">
            <a:spAutoFit/>
          </a:bodyPr>
          <a:lstStyle/>
          <a:p>
            <a:pPr algn="ctr"/>
            <a:r>
              <a:rPr lang="en-US" sz="1600" b="1" dirty="0"/>
              <a:t>Context: Designer </a:t>
            </a:r>
            <a:r>
              <a:rPr lang="en-US" sz="1600" b="1" dirty="0" smtClean="0"/>
              <a:t>Influences</a:t>
            </a:r>
          </a:p>
          <a:p>
            <a:pPr algn="ctr"/>
            <a:endParaRPr lang="en-GB" sz="1600" dirty="0"/>
          </a:p>
          <a:p>
            <a:pPr algn="ctr"/>
            <a:r>
              <a:rPr lang="en-US" sz="1600" dirty="0"/>
              <a:t>The work of a specific artist/designer</a:t>
            </a:r>
            <a:r>
              <a:rPr lang="en-US" sz="1600" dirty="0" smtClean="0"/>
              <a:t>/ or </a:t>
            </a:r>
            <a:r>
              <a:rPr lang="en-US" sz="1600" dirty="0"/>
              <a:t>Art/Design Movement could be the source of ideas for a new range of products aimed at a design-conscious consumer market. When completing the task you should ensure that the designs developed into prototypes are not copies of existing work but reflect the general style of the chosen source and might be viewed as “in the style of..”</a:t>
            </a:r>
            <a:r>
              <a:rPr lang="en-US" sz="1600" dirty="0" smtClean="0"/>
              <a:t>.</a:t>
            </a:r>
            <a:endParaRPr lang="en-US" sz="1600" b="1" dirty="0" smtClean="0"/>
          </a:p>
          <a:p>
            <a:pPr algn="ctr"/>
            <a:r>
              <a:rPr lang="en-US" sz="1600" b="1" dirty="0" smtClean="0"/>
              <a:t>Design </a:t>
            </a:r>
            <a:r>
              <a:rPr lang="en-US" sz="1600" b="1" dirty="0"/>
              <a:t>Task </a:t>
            </a:r>
            <a:r>
              <a:rPr lang="en-US" sz="1600" b="1" dirty="0" smtClean="0"/>
              <a:t>3</a:t>
            </a:r>
            <a:endParaRPr lang="en-GB" sz="1600" dirty="0"/>
          </a:p>
          <a:p>
            <a:pPr algn="ctr"/>
            <a:r>
              <a:rPr lang="en-US" sz="1600" dirty="0"/>
              <a:t>A mail order company wishes to offer a range of products based upon 20th century design movements. You are required to choose one such movement and to design and make a </a:t>
            </a:r>
            <a:r>
              <a:rPr lang="en-US" sz="1600" dirty="0" smtClean="0"/>
              <a:t>MP3 docking station which </a:t>
            </a:r>
            <a:r>
              <a:rPr lang="en-US" sz="1600" dirty="0"/>
              <a:t>reflect the essential features of the movement. </a:t>
            </a:r>
          </a:p>
          <a:p>
            <a:pPr algn="ctr"/>
            <a:r>
              <a:rPr lang="en-US" sz="1600" dirty="0" smtClean="0"/>
              <a:t>You </a:t>
            </a:r>
            <a:r>
              <a:rPr lang="en-US" sz="1600" dirty="0"/>
              <a:t>will need to investigate a specific target market</a:t>
            </a:r>
            <a:r>
              <a:rPr lang="en-US" sz="1600" dirty="0" smtClean="0"/>
              <a:t>.</a:t>
            </a:r>
          </a:p>
        </p:txBody>
      </p:sp>
      <p:sp>
        <p:nvSpPr>
          <p:cNvPr id="5" name="Content Placeholder 2"/>
          <p:cNvSpPr>
            <a:spLocks noGrp="1"/>
          </p:cNvSpPr>
          <p:nvPr>
            <p:ph idx="1"/>
          </p:nvPr>
        </p:nvSpPr>
        <p:spPr>
          <a:xfrm>
            <a:off x="361605" y="3240566"/>
            <a:ext cx="4551704" cy="3468519"/>
          </a:xfrm>
        </p:spPr>
        <p:txBody>
          <a:bodyPr>
            <a:noAutofit/>
          </a:bodyPr>
          <a:lstStyle/>
          <a:p>
            <a:pPr marL="0" indent="0" algn="ctr">
              <a:buNone/>
            </a:pPr>
            <a:r>
              <a:rPr lang="en-US" sz="1500" b="1" dirty="0" smtClean="0"/>
              <a:t>Moderator’s </a:t>
            </a:r>
            <a:r>
              <a:rPr lang="en-US" sz="1500" b="1" dirty="0" smtClean="0"/>
              <a:t>Report</a:t>
            </a:r>
          </a:p>
          <a:p>
            <a:pPr marL="0" indent="0" algn="ctr">
              <a:buNone/>
            </a:pPr>
            <a:endParaRPr lang="en-US" sz="1500" b="1" dirty="0" smtClean="0"/>
          </a:p>
          <a:p>
            <a:pPr marL="0" indent="0">
              <a:buNone/>
            </a:pPr>
            <a:r>
              <a:rPr lang="en-US" sz="1500" dirty="0" smtClean="0"/>
              <a:t>- MP3 </a:t>
            </a:r>
            <a:r>
              <a:rPr lang="en-US" sz="1500" dirty="0"/>
              <a:t>docking stations were popular once again this year and there were many good examples, </a:t>
            </a:r>
            <a:r>
              <a:rPr lang="en-US" sz="1500" dirty="0" smtClean="0"/>
              <a:t>but </a:t>
            </a:r>
            <a:r>
              <a:rPr lang="en-US" sz="1500" dirty="0" err="1" smtClean="0"/>
              <a:t>centres</a:t>
            </a:r>
            <a:r>
              <a:rPr lang="en-US" sz="1500" dirty="0" smtClean="0"/>
              <a:t> </a:t>
            </a:r>
            <a:r>
              <a:rPr lang="en-US" sz="1500" dirty="0"/>
              <a:t>approaches to this task are often formulaic </a:t>
            </a:r>
            <a:r>
              <a:rPr lang="en-US" sz="1500" b="1" dirty="0"/>
              <a:t>with many simply relying on laser </a:t>
            </a:r>
            <a:r>
              <a:rPr lang="en-US" sz="1500" b="1" dirty="0" smtClean="0"/>
              <a:t>cut components.</a:t>
            </a:r>
          </a:p>
          <a:p>
            <a:pPr marL="0" indent="0">
              <a:buNone/>
            </a:pPr>
            <a:r>
              <a:rPr lang="en-US" sz="1500" dirty="0" smtClean="0"/>
              <a:t>- Moderators </a:t>
            </a:r>
            <a:r>
              <a:rPr lang="en-US" sz="1500" dirty="0"/>
              <a:t>saw a broad range of quality outcomes but candidates are not always addressing </a:t>
            </a:r>
            <a:r>
              <a:rPr lang="en-US" sz="1500" dirty="0" smtClean="0"/>
              <a:t>the commercial </a:t>
            </a:r>
            <a:r>
              <a:rPr lang="en-US" sz="1500" dirty="0"/>
              <a:t>aspects of their chosen product and there is an occasional lack of consideration of </a:t>
            </a:r>
            <a:r>
              <a:rPr lang="en-US" sz="1500" dirty="0" smtClean="0"/>
              <a:t>the client’s </a:t>
            </a:r>
            <a:r>
              <a:rPr lang="en-US" sz="1500" dirty="0"/>
              <a:t>needs. </a:t>
            </a:r>
            <a:endParaRPr lang="en-US" sz="1500" dirty="0" smtClean="0"/>
          </a:p>
          <a:p>
            <a:pPr marL="0" indent="0">
              <a:buNone/>
            </a:pPr>
            <a:r>
              <a:rPr lang="en-US" sz="1500" dirty="0" smtClean="0"/>
              <a:t>- Better </a:t>
            </a:r>
            <a:r>
              <a:rPr lang="en-US" sz="1500" dirty="0"/>
              <a:t>candidates attempted to make their products more commercially </a:t>
            </a:r>
            <a:r>
              <a:rPr lang="en-US" sz="1500" dirty="0" smtClean="0"/>
              <a:t>viable through </a:t>
            </a:r>
            <a:r>
              <a:rPr lang="en-US" sz="1500" dirty="0"/>
              <a:t>the use of packaging, advertising and point of sale display, for example</a:t>
            </a:r>
            <a:r>
              <a:rPr lang="en-US" sz="1500" dirty="0" smtClean="0"/>
              <a:t>.</a:t>
            </a:r>
          </a:p>
        </p:txBody>
      </p:sp>
      <p:sp>
        <p:nvSpPr>
          <p:cNvPr id="6" name="TextBox 5"/>
          <p:cNvSpPr txBox="1"/>
          <p:nvPr/>
        </p:nvSpPr>
        <p:spPr>
          <a:xfrm>
            <a:off x="5080429" y="3601697"/>
            <a:ext cx="4264019" cy="3139321"/>
          </a:xfrm>
          <a:prstGeom prst="rect">
            <a:avLst/>
          </a:prstGeom>
          <a:noFill/>
        </p:spPr>
        <p:txBody>
          <a:bodyPr wrap="square" rtlCol="0">
            <a:spAutoFit/>
          </a:bodyPr>
          <a:lstStyle/>
          <a:p>
            <a:r>
              <a:rPr lang="en-US" dirty="0" smtClean="0"/>
              <a:t>Your MP3 player must fit into a standard shoe box</a:t>
            </a:r>
          </a:p>
          <a:p>
            <a:r>
              <a:rPr lang="en-US" dirty="0" smtClean="0"/>
              <a:t>It must be smaller than 360 mm long, 250 mm wide and 130 mm high.</a:t>
            </a:r>
          </a:p>
          <a:p>
            <a:r>
              <a:rPr lang="en-US" dirty="0" smtClean="0"/>
              <a:t>It will be battery operated with a AUX IN 3.5mm jack lead to connect to music source.</a:t>
            </a:r>
          </a:p>
          <a:p>
            <a:r>
              <a:rPr lang="en-US" dirty="0" smtClean="0"/>
              <a:t>You will need to decide if it is for a certain phone model or universal (can fit various models)</a:t>
            </a:r>
          </a:p>
          <a:p>
            <a:endParaRPr lang="en-US" dirty="0"/>
          </a:p>
        </p:txBody>
      </p:sp>
    </p:spTree>
    <p:extLst>
      <p:ext uri="{BB962C8B-B14F-4D97-AF65-F5344CB8AC3E}">
        <p14:creationId xmlns:p14="http://schemas.microsoft.com/office/powerpoint/2010/main" val="335893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497" y="206376"/>
            <a:ext cx="9477503" cy="4832093"/>
          </a:xfrm>
          <a:prstGeom prst="rect">
            <a:avLst/>
          </a:prstGeom>
        </p:spPr>
        <p:txBody>
          <a:bodyPr wrap="square">
            <a:spAutoFit/>
          </a:bodyPr>
          <a:lstStyle/>
          <a:p>
            <a:r>
              <a:rPr lang="en-GB" sz="2400" b="1" dirty="0" smtClean="0"/>
              <a:t>Help – Section 4 –Testing &amp; Evaluation (12 Marks)</a:t>
            </a:r>
            <a:r>
              <a:rPr lang="en-GB" sz="2800" dirty="0" smtClean="0">
                <a:solidFill>
                  <a:srgbClr val="00B050"/>
                </a:solidFill>
              </a:rPr>
              <a:t>	</a:t>
            </a:r>
          </a:p>
          <a:p>
            <a:endParaRPr lang="en-GB" sz="2800" dirty="0" smtClean="0">
              <a:solidFill>
                <a:srgbClr val="00B050"/>
              </a:solidFill>
            </a:endParaRPr>
          </a:p>
          <a:p>
            <a:r>
              <a:rPr lang="en-GB" b="1" i="1" dirty="0" smtClean="0">
                <a:solidFill>
                  <a:srgbClr val="FF0000"/>
                </a:solidFill>
              </a:rPr>
              <a:t>PAGE 19 –Testing &amp; Evaluation</a:t>
            </a:r>
          </a:p>
          <a:p>
            <a:r>
              <a:rPr lang="en-GB" b="1" i="1" dirty="0" smtClean="0">
                <a:solidFill>
                  <a:srgbClr val="FF0000"/>
                </a:solidFill>
              </a:rPr>
              <a:t> </a:t>
            </a:r>
          </a:p>
          <a:p>
            <a:pPr marL="228600" indent="-228600">
              <a:defRPr/>
            </a:pPr>
            <a:r>
              <a:rPr lang="en-GB" b="1" dirty="0"/>
              <a:t>Testing and Evaluation</a:t>
            </a:r>
            <a:r>
              <a:rPr lang="en-GB" dirty="0"/>
              <a:t> of new products are vital. </a:t>
            </a:r>
          </a:p>
          <a:p>
            <a:pPr marL="228600" indent="-228600">
              <a:defRPr/>
            </a:pPr>
            <a:r>
              <a:rPr lang="en-GB" dirty="0"/>
              <a:t>1. Comparing your product with a similar commercial product</a:t>
            </a:r>
          </a:p>
          <a:p>
            <a:pPr marL="228600" indent="-228600">
              <a:buFontTx/>
              <a:buAutoNum type="arabicPeriod" startAt="2"/>
              <a:defRPr/>
            </a:pPr>
            <a:r>
              <a:rPr lang="en-GB" dirty="0"/>
              <a:t>Getting Public Opinions about your product.</a:t>
            </a:r>
          </a:p>
          <a:p>
            <a:pPr marL="228600" indent="-228600">
              <a:buFontTx/>
              <a:buAutoNum type="arabicPeriod" startAt="2"/>
              <a:defRPr/>
            </a:pPr>
            <a:r>
              <a:rPr lang="en-GB" dirty="0"/>
              <a:t>Modelling /Testing the product in the environment you will use it.</a:t>
            </a:r>
            <a:endParaRPr lang="en-US" dirty="0"/>
          </a:p>
          <a:p>
            <a:endParaRPr lang="en-GB" b="1" i="1" dirty="0" smtClean="0">
              <a:solidFill>
                <a:srgbClr val="FF0000"/>
              </a:solidFill>
            </a:endParaRPr>
          </a:p>
          <a:p>
            <a:r>
              <a:rPr lang="en-GB" b="1" i="1" dirty="0" smtClean="0">
                <a:solidFill>
                  <a:srgbClr val="FF0000"/>
                </a:solidFill>
              </a:rPr>
              <a:t>PAGE – Testing and Evaluating against the Specification &amp; further modification</a:t>
            </a:r>
          </a:p>
          <a:p>
            <a:r>
              <a:rPr lang="en-GB" b="1" i="1" dirty="0" smtClean="0">
                <a:solidFill>
                  <a:srgbClr val="FF0000"/>
                </a:solidFill>
              </a:rPr>
              <a:t> </a:t>
            </a:r>
          </a:p>
          <a:p>
            <a:pPr marL="228600" indent="-228600">
              <a:defRPr/>
            </a:pPr>
            <a:r>
              <a:rPr lang="en-GB" b="1" dirty="0"/>
              <a:t>Testing and Evaluation</a:t>
            </a:r>
            <a:r>
              <a:rPr lang="en-GB" dirty="0"/>
              <a:t> of new products are vital. </a:t>
            </a:r>
          </a:p>
          <a:p>
            <a:pPr marL="228600" indent="-228600">
              <a:buFontTx/>
              <a:buAutoNum type="arabicPeriod"/>
              <a:defRPr/>
            </a:pPr>
            <a:r>
              <a:rPr lang="en-GB" dirty="0"/>
              <a:t>Testing against the Design Specification</a:t>
            </a:r>
          </a:p>
          <a:p>
            <a:pPr marL="228600" indent="-228600">
              <a:defRPr/>
            </a:pPr>
            <a:r>
              <a:rPr lang="en-GB" dirty="0"/>
              <a:t>2. Writing a full Manufacturing Report and conclude on all your test results.  This should also include suggestions for </a:t>
            </a:r>
            <a:r>
              <a:rPr lang="en-GB" b="1" dirty="0"/>
              <a:t>modifications</a:t>
            </a:r>
            <a:r>
              <a:rPr lang="en-GB" dirty="0"/>
              <a:t> to improve the quality of the product as well as modifications to make it suitable for </a:t>
            </a:r>
            <a:r>
              <a:rPr lang="en-GB" b="1" dirty="0"/>
              <a:t>commercial production</a:t>
            </a:r>
            <a:r>
              <a:rPr lang="en-GB" dirty="0"/>
              <a:t>.</a:t>
            </a:r>
          </a:p>
        </p:txBody>
      </p:sp>
    </p:spTree>
    <p:extLst>
      <p:ext uri="{BB962C8B-B14F-4D97-AF65-F5344CB8AC3E}">
        <p14:creationId xmlns:p14="http://schemas.microsoft.com/office/powerpoint/2010/main" val="425636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sz="half" idx="1"/>
          </p:nvPr>
        </p:nvSpPr>
        <p:spPr>
          <a:xfrm>
            <a:off x="272710" y="1062492"/>
            <a:ext cx="4902635" cy="2212294"/>
          </a:xfrm>
          <a:ln>
            <a:solidFill>
              <a:schemeClr val="tx1"/>
            </a:solidFill>
            <a:miter lim="800000"/>
            <a:headEnd/>
            <a:tailEnd/>
          </a:ln>
        </p:spPr>
        <p:txBody>
          <a:bodyPr/>
          <a:lstStyle/>
          <a:p>
            <a:pPr algn="ctr" eaLnBrk="1" hangingPunct="1">
              <a:buFontTx/>
              <a:buNone/>
              <a:defRPr/>
            </a:pPr>
            <a:endParaRPr lang="en-GB" sz="1300" dirty="0">
              <a:cs typeface="+mn-cs"/>
            </a:endParaRPr>
          </a:p>
          <a:p>
            <a:pPr algn="ctr" eaLnBrk="1" hangingPunct="1">
              <a:buFontTx/>
              <a:buNone/>
              <a:defRPr/>
            </a:pPr>
            <a:endParaRPr lang="en-GB" sz="1300" dirty="0">
              <a:cs typeface="+mn-cs"/>
            </a:endParaRPr>
          </a:p>
          <a:p>
            <a:pPr algn="ctr" eaLnBrk="1" hangingPunct="1">
              <a:buFontTx/>
              <a:buNone/>
              <a:defRPr/>
            </a:pPr>
            <a:r>
              <a:rPr lang="en-GB" sz="1300" dirty="0">
                <a:cs typeface="+mn-cs"/>
              </a:rPr>
              <a:t>Compare your product with a similar product on the market. Include photographs of both your own product as well as a similar shop bought product and describe and compare the products for cost, skills used, features, sustainability, fabric and components used etc.</a:t>
            </a:r>
            <a:endParaRPr lang="en-US" sz="1300" dirty="0">
              <a:cs typeface="+mn-cs"/>
            </a:endParaRPr>
          </a:p>
        </p:txBody>
      </p:sp>
      <p:sp>
        <p:nvSpPr>
          <p:cNvPr id="245764" name="Text Box 4"/>
          <p:cNvSpPr txBox="1">
            <a:spLocks noChangeArrowheads="1"/>
          </p:cNvSpPr>
          <p:nvPr/>
        </p:nvSpPr>
        <p:spPr bwMode="auto">
          <a:xfrm>
            <a:off x="0" y="1"/>
            <a:ext cx="9906000" cy="530749"/>
          </a:xfrm>
          <a:prstGeom prst="rect">
            <a:avLst/>
          </a:prstGeom>
          <a:solidFill>
            <a:schemeClr val="bg2">
              <a:lumMod val="20000"/>
              <a:lumOff val="80000"/>
            </a:schemeClr>
          </a:solidFill>
          <a:ln>
            <a:noFill/>
          </a:ln>
          <a:effec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3000" dirty="0">
                <a:latin typeface="Calibri" charset="0"/>
                <a:cs typeface="+mn-cs"/>
              </a:rPr>
              <a:t>Testing and Evaluation P19</a:t>
            </a:r>
            <a:endParaRPr lang="en-US" sz="3000" dirty="0">
              <a:latin typeface="Calibri" charset="0"/>
              <a:cs typeface="+mn-cs"/>
            </a:endParaRPr>
          </a:p>
        </p:txBody>
      </p:sp>
      <p:graphicFrame>
        <p:nvGraphicFramePr>
          <p:cNvPr id="245820" name="Group 60"/>
          <p:cNvGraphicFramePr>
            <a:graphicFrameLocks noGrp="1"/>
          </p:cNvGraphicFramePr>
          <p:nvPr>
            <p:ph sz="half" idx="2"/>
          </p:nvPr>
        </p:nvGraphicFramePr>
        <p:xfrm>
          <a:off x="5454196" y="908277"/>
          <a:ext cx="4123815" cy="5792107"/>
        </p:xfrm>
        <a:graphic>
          <a:graphicData uri="http://schemas.openxmlformats.org/drawingml/2006/table">
            <a:tbl>
              <a:tblPr/>
              <a:tblGrid>
                <a:gridCol w="1282629"/>
                <a:gridCol w="1727372"/>
                <a:gridCol w="1113814"/>
              </a:tblGrid>
              <a:tr h="413722">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Arial" charset="0"/>
                          <a:ea typeface="ＭＳ Ｐゴシック" charset="0"/>
                        </a:rPr>
                        <a:t>Photo of Public member</a:t>
                      </a:r>
                      <a:endParaRPr kumimoji="0" lang="en-US" sz="1100" b="1" i="0" u="none" strike="noStrike" cap="none" normalizeH="0" baseline="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ea typeface="ＭＳ Ｐゴシック" charset="0"/>
                        </a:rPr>
                        <a:t>Comment</a:t>
                      </a:r>
                      <a:endParaRPr kumimoji="0" lang="en-US" sz="1100" b="1"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Arial" charset="0"/>
                          <a:ea typeface="ＭＳ Ｐゴシック" charset="0"/>
                        </a:rPr>
                        <a:t>Mark out of 10</a:t>
                      </a:r>
                      <a:endParaRPr kumimoji="0" lang="en-US" sz="1100" b="1" i="0" u="none" strike="noStrike" cap="none" normalizeH="0" baseline="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677">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I think that this product works well because</a:t>
                      </a:r>
                      <a:r>
                        <a:rPr kumimoji="0" lang="en-US" sz="1100" b="0" i="0" u="none" strike="noStrike" cap="none" normalizeH="0" baseline="0" dirty="0" smtClean="0">
                          <a:ln>
                            <a:noFill/>
                          </a:ln>
                          <a:solidFill>
                            <a:schemeClr val="tx1"/>
                          </a:solidFill>
                          <a:effectLst/>
                          <a:latin typeface="Arial" charset="0"/>
                          <a:ea typeface="ＭＳ Ｐゴシック" charset="0"/>
                        </a:rPr>
                        <a:t>…</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rPr>
                        <a:t>I am not keen on the … of this product because</a:t>
                      </a: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677">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I think that this product works well because</a:t>
                      </a:r>
                      <a:r>
                        <a:rPr kumimoji="0" lang="en-US" sz="1100" b="0" i="0" u="none" strike="noStrike" cap="none" normalizeH="0" baseline="0" dirty="0" smtClean="0">
                          <a:ln>
                            <a:noFill/>
                          </a:ln>
                          <a:solidFill>
                            <a:schemeClr val="tx1"/>
                          </a:solidFill>
                          <a:effectLst/>
                          <a:latin typeface="Arial" charset="0"/>
                          <a:ea typeface="ＭＳ Ｐゴシック" charset="0"/>
                        </a:rPr>
                        <a:t>…</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rPr>
                        <a:t>I am not keen on the … of this product because</a:t>
                      </a: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677">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I think that this product works well because</a:t>
                      </a:r>
                      <a:r>
                        <a:rPr kumimoji="0" lang="en-US" sz="1100" b="0" i="0" u="none" strike="noStrike" cap="none" normalizeH="0" baseline="0" dirty="0" smtClean="0">
                          <a:ln>
                            <a:noFill/>
                          </a:ln>
                          <a:solidFill>
                            <a:schemeClr val="tx1"/>
                          </a:solidFill>
                          <a:effectLst/>
                          <a:latin typeface="Arial" charset="0"/>
                          <a:ea typeface="ＭＳ Ｐゴシック" charset="0"/>
                        </a:rPr>
                        <a:t>…</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rPr>
                        <a:t>I am not keen on the … of this product because</a:t>
                      </a: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677">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I think that this product works well because</a:t>
                      </a:r>
                      <a:r>
                        <a:rPr kumimoji="0" lang="en-US" sz="1100" b="0" i="0" u="none" strike="noStrike" cap="none" normalizeH="0" baseline="0" dirty="0" smtClean="0">
                          <a:ln>
                            <a:noFill/>
                          </a:ln>
                          <a:solidFill>
                            <a:schemeClr val="tx1"/>
                          </a:solidFill>
                          <a:effectLst/>
                          <a:latin typeface="Arial" charset="0"/>
                          <a:ea typeface="ＭＳ Ｐゴシック" charset="0"/>
                        </a:rPr>
                        <a:t>…</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rPr>
                        <a:t>I am not keen on the … of this product because</a:t>
                      </a: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677">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I think that this product works well because</a:t>
                      </a:r>
                      <a:r>
                        <a:rPr kumimoji="0" lang="en-US" sz="1100" b="0" i="0" u="none" strike="noStrike" cap="none" normalizeH="0" baseline="0" dirty="0" smtClean="0">
                          <a:ln>
                            <a:noFill/>
                          </a:ln>
                          <a:solidFill>
                            <a:schemeClr val="tx1"/>
                          </a:solidFill>
                          <a:effectLst/>
                          <a:latin typeface="Arial" charset="0"/>
                          <a:ea typeface="ＭＳ Ｐゴシック" charset="0"/>
                        </a:rPr>
                        <a:t>…</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charset="0"/>
                        </a:rPr>
                        <a:t>I am not keen on the … of this product because</a:t>
                      </a:r>
                    </a:p>
                  </a:txBody>
                  <a:tcPr marL="70766" marR="70766" marT="32662" marB="326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66" marR="70766" marT="32662" marB="3266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817" name="Text Box 57"/>
          <p:cNvSpPr txBox="1">
            <a:spLocks noChangeArrowheads="1"/>
          </p:cNvSpPr>
          <p:nvPr/>
        </p:nvSpPr>
        <p:spPr bwMode="auto">
          <a:xfrm>
            <a:off x="439776" y="652010"/>
            <a:ext cx="4568504"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Comparison with Commercial Product</a:t>
            </a:r>
            <a:endParaRPr lang="en-US" dirty="0" smtClean="0">
              <a:cs typeface="+mn-cs"/>
            </a:endParaRPr>
          </a:p>
        </p:txBody>
      </p:sp>
      <p:sp>
        <p:nvSpPr>
          <p:cNvPr id="245821" name="Text Box 61"/>
          <p:cNvSpPr txBox="1">
            <a:spLocks noChangeArrowheads="1"/>
          </p:cNvSpPr>
          <p:nvPr/>
        </p:nvSpPr>
        <p:spPr bwMode="auto">
          <a:xfrm>
            <a:off x="495055" y="3429000"/>
            <a:ext cx="456850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Modelling the Product</a:t>
            </a:r>
            <a:endParaRPr lang="en-US" dirty="0" smtClean="0">
              <a:cs typeface="+mn-cs"/>
            </a:endParaRPr>
          </a:p>
        </p:txBody>
      </p:sp>
      <p:sp>
        <p:nvSpPr>
          <p:cNvPr id="245822" name="Rectangle 62"/>
          <p:cNvSpPr>
            <a:spLocks noChangeArrowheads="1"/>
          </p:cNvSpPr>
          <p:nvPr/>
        </p:nvSpPr>
        <p:spPr bwMode="auto">
          <a:xfrm>
            <a:off x="272710" y="3840616"/>
            <a:ext cx="4902635" cy="19548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782" tIns="47891" rIns="95782" bIns="47891"/>
          <a:lstStyle/>
          <a:p>
            <a:pPr marL="358706" indent="-358706" algn="ctr" defTabSz="957341" eaLnBrk="1" hangingPunct="1">
              <a:spcBef>
                <a:spcPct val="20000"/>
              </a:spcBef>
              <a:defRPr/>
            </a:pPr>
            <a:endParaRPr lang="en-GB" sz="1600" b="0" dirty="0">
              <a:cs typeface="+mn-cs"/>
            </a:endParaRPr>
          </a:p>
          <a:p>
            <a:pPr marL="358706" indent="-358706" algn="ctr" defTabSz="957341" eaLnBrk="1" hangingPunct="1">
              <a:spcBef>
                <a:spcPct val="20000"/>
              </a:spcBef>
              <a:defRPr/>
            </a:pPr>
            <a:endParaRPr lang="en-GB" sz="1600" b="0" dirty="0">
              <a:cs typeface="+mn-cs"/>
            </a:endParaRPr>
          </a:p>
          <a:p>
            <a:pPr marL="358706" indent="-358706" algn="ctr" defTabSz="957341" eaLnBrk="1" hangingPunct="1">
              <a:spcBef>
                <a:spcPct val="20000"/>
              </a:spcBef>
              <a:defRPr/>
            </a:pPr>
            <a:r>
              <a:rPr lang="en-GB" sz="1600" b="0" dirty="0">
                <a:cs typeface="+mn-cs"/>
              </a:rPr>
              <a:t>Take photographs of the product </a:t>
            </a:r>
            <a:r>
              <a:rPr lang="en-GB" sz="1600" b="0" dirty="0" err="1">
                <a:cs typeface="+mn-cs"/>
              </a:rPr>
              <a:t>eg</a:t>
            </a:r>
            <a:r>
              <a:rPr lang="en-GB" sz="1600" b="0" dirty="0">
                <a:cs typeface="+mn-cs"/>
              </a:rPr>
              <a:t>. Interior products should be photographed in the environment it could be used in.  Evaluate the suitability and suggest modifications.</a:t>
            </a:r>
            <a:endParaRPr lang="en-US" sz="1600" b="0" dirty="0">
              <a:cs typeface="+mn-cs"/>
            </a:endParaRPr>
          </a:p>
        </p:txBody>
      </p:sp>
      <p:sp>
        <p:nvSpPr>
          <p:cNvPr id="42" name="Text Box 61"/>
          <p:cNvSpPr txBox="1">
            <a:spLocks noChangeArrowheads="1"/>
          </p:cNvSpPr>
          <p:nvPr/>
        </p:nvSpPr>
        <p:spPr bwMode="auto">
          <a:xfrm>
            <a:off x="5337497" y="502051"/>
            <a:ext cx="4568503"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dirty="0" smtClean="0">
                <a:cs typeface="+mn-cs"/>
              </a:rPr>
              <a:t>Public Opinion on my product</a:t>
            </a:r>
          </a:p>
        </p:txBody>
      </p:sp>
    </p:spTree>
    <p:extLst>
      <p:ext uri="{BB962C8B-B14F-4D97-AF65-F5344CB8AC3E}">
        <p14:creationId xmlns:p14="http://schemas.microsoft.com/office/powerpoint/2010/main" val="171681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6"/>
          <p:cNvSpPr>
            <a:spLocks noGrp="1" noChangeArrowheads="1"/>
          </p:cNvSpPr>
          <p:nvPr>
            <p:ph type="body" sz="half" idx="2"/>
          </p:nvPr>
        </p:nvSpPr>
        <p:spPr>
          <a:xfrm>
            <a:off x="5064787" y="754063"/>
            <a:ext cx="4456717" cy="5812518"/>
          </a:xfrm>
          <a:ln>
            <a:solidFill>
              <a:schemeClr val="tx1"/>
            </a:solidFill>
            <a:miter lim="800000"/>
            <a:headEnd/>
            <a:tailEnd/>
          </a:ln>
        </p:spPr>
        <p:txBody>
          <a:bodyPr/>
          <a:lstStyle/>
          <a:p>
            <a:pPr algn="ctr" eaLnBrk="1" hangingPunct="1">
              <a:buFontTx/>
              <a:buNone/>
              <a:defRPr/>
            </a:pPr>
            <a:endParaRPr lang="en-GB" sz="1500" dirty="0">
              <a:cs typeface="+mn-cs"/>
            </a:endParaRPr>
          </a:p>
          <a:p>
            <a:pPr algn="ctr" eaLnBrk="1" hangingPunct="1">
              <a:buFontTx/>
              <a:buNone/>
              <a:defRPr/>
            </a:pPr>
            <a:r>
              <a:rPr lang="en-GB" sz="1500" dirty="0">
                <a:cs typeface="+mn-cs"/>
              </a:rPr>
              <a:t>Write a detailed manufacturing report</a:t>
            </a: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p:txBody>
      </p:sp>
      <p:sp>
        <p:nvSpPr>
          <p:cNvPr id="195632" name="Text Box 48"/>
          <p:cNvSpPr txBox="1">
            <a:spLocks noChangeArrowheads="1"/>
          </p:cNvSpPr>
          <p:nvPr/>
        </p:nvSpPr>
        <p:spPr bwMode="auto">
          <a:xfrm>
            <a:off x="0" y="0"/>
            <a:ext cx="9906000" cy="542993"/>
          </a:xfrm>
          <a:prstGeom prst="rect">
            <a:avLst/>
          </a:prstGeom>
          <a:solidFill>
            <a:schemeClr val="bg2">
              <a:lumMod val="20000"/>
              <a:lumOff val="80000"/>
            </a:schemeClr>
          </a:solidFill>
          <a:ln>
            <a:noFill/>
          </a:ln>
          <a:effec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2900" dirty="0">
                <a:latin typeface="Calibri" charset="0"/>
                <a:cs typeface="+mn-cs"/>
              </a:rPr>
              <a:t>Testing &amp; Evaluating against the Specification P20</a:t>
            </a:r>
          </a:p>
        </p:txBody>
      </p:sp>
      <p:sp>
        <p:nvSpPr>
          <p:cNvPr id="195634" name="Rectangle 50"/>
          <p:cNvSpPr>
            <a:spLocks noGrp="1" noChangeArrowheads="1"/>
          </p:cNvSpPr>
          <p:nvPr>
            <p:ph type="body" sz="half" idx="1"/>
          </p:nvPr>
        </p:nvSpPr>
        <p:spPr>
          <a:xfrm>
            <a:off x="216203" y="599848"/>
            <a:ext cx="3546456" cy="411616"/>
          </a:xfrm>
        </p:spPr>
        <p:txBody>
          <a:bodyPr/>
          <a:lstStyle/>
          <a:p>
            <a:pPr algn="ctr" eaLnBrk="1" hangingPunct="1">
              <a:buFontTx/>
              <a:buNone/>
              <a:defRPr/>
            </a:pPr>
            <a:r>
              <a:rPr lang="en-GB" sz="1500" b="1" dirty="0">
                <a:cs typeface="+mn-cs"/>
              </a:rPr>
              <a:t>Testing against the Specification</a:t>
            </a:r>
            <a:endParaRPr lang="en-US" sz="1500" b="1" dirty="0">
              <a:cs typeface="+mn-cs"/>
            </a:endParaRPr>
          </a:p>
        </p:txBody>
      </p:sp>
      <p:graphicFrame>
        <p:nvGraphicFramePr>
          <p:cNvPr id="195711" name="Group 127"/>
          <p:cNvGraphicFramePr>
            <a:graphicFrameLocks noGrp="1"/>
          </p:cNvGraphicFramePr>
          <p:nvPr/>
        </p:nvGraphicFramePr>
        <p:xfrm>
          <a:off x="384497" y="1011465"/>
          <a:ext cx="4401438" cy="5496153"/>
        </p:xfrm>
        <a:graphic>
          <a:graphicData uri="http://schemas.openxmlformats.org/drawingml/2006/table">
            <a:tbl>
              <a:tblPr/>
              <a:tblGrid>
                <a:gridCol w="1356031"/>
                <a:gridCol w="1354802"/>
                <a:gridCol w="1690605"/>
              </a:tblGrid>
              <a:tr h="506908">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Arial" charset="0"/>
                          <a:ea typeface="ＭＳ Ｐゴシック" charset="0"/>
                        </a:rPr>
                        <a:t>Specification Criteria</a:t>
                      </a:r>
                      <a:endParaRPr kumimoji="0" lang="en-US" sz="1100" b="1"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Arial" charset="0"/>
                          <a:ea typeface="ＭＳ Ｐゴシック" charset="0"/>
                        </a:rPr>
                        <a:t>Test</a:t>
                      </a:r>
                      <a:endParaRPr kumimoji="0" lang="en-US" sz="1100" b="1"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a:ln>
                            <a:noFill/>
                          </a:ln>
                          <a:solidFill>
                            <a:schemeClr val="tx1"/>
                          </a:solidFill>
                          <a:effectLst/>
                          <a:latin typeface="Arial" charset="0"/>
                          <a:ea typeface="ＭＳ Ｐゴシック" charset="0"/>
                        </a:rPr>
                        <a:t>Result</a:t>
                      </a:r>
                      <a:endParaRPr kumimoji="0" lang="en-US" sz="1100" b="1"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249">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Size to be minimum of 400mm in length</a:t>
                      </a:r>
                      <a:endParaRPr kumimoji="0" lang="en-US" sz="1100" b="0" i="1"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3 people testing that the product can reach over to the back</a:t>
                      </a:r>
                      <a:endParaRPr kumimoji="0" lang="en-US" sz="1100" b="0" i="1"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ea typeface="ＭＳ Ｐゴシック" charset="0"/>
                        </a:rPr>
                        <a:t>This test was successful because the 3 people testing could comfortable reach.</a:t>
                      </a:r>
                      <a:endParaRPr kumimoji="0" lang="en-US" sz="1100" b="0" i="1"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7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774">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90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ea typeface="ＭＳ Ｐゴシック" charset="0"/>
                      </a:endParaRPr>
                    </a:p>
                  </a:txBody>
                  <a:tcPr marL="70749" marR="70749" marT="32660" marB="326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712" name="Text Box 128"/>
          <p:cNvSpPr txBox="1">
            <a:spLocks noChangeArrowheads="1"/>
          </p:cNvSpPr>
          <p:nvPr/>
        </p:nvSpPr>
        <p:spPr bwMode="auto">
          <a:xfrm>
            <a:off x="4451803" y="754063"/>
            <a:ext cx="3509604"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en-GB" dirty="0" smtClean="0">
                <a:cs typeface="+mn-cs"/>
              </a:rPr>
              <a:t>Manufacturing Report</a:t>
            </a:r>
            <a:endParaRPr lang="en-US" dirty="0" smtClean="0">
              <a:cs typeface="+mn-cs"/>
            </a:endParaRPr>
          </a:p>
        </p:txBody>
      </p:sp>
      <p:pic>
        <p:nvPicPr>
          <p:cNvPr id="62517" name="Picture 8" descr="23_BOWKER_Commercial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721" y="1577296"/>
            <a:ext cx="4844899" cy="28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6032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47253510"/>
              </p:ext>
            </p:extLst>
          </p:nvPr>
        </p:nvGraphicFramePr>
        <p:xfrm>
          <a:off x="267391" y="388023"/>
          <a:ext cx="9158141" cy="4338288"/>
        </p:xfrm>
        <a:graphic>
          <a:graphicData uri="http://schemas.openxmlformats.org/drawingml/2006/table">
            <a:tbl>
              <a:tblPr firstRow="1" bandRow="1">
                <a:tableStyleId>{5940675A-B579-460E-94D1-54222C63F5DA}</a:tableStyleId>
              </a:tblPr>
              <a:tblGrid>
                <a:gridCol w="3064810"/>
                <a:gridCol w="2815858"/>
                <a:gridCol w="3277473"/>
              </a:tblGrid>
              <a:tr h="568944">
                <a:tc gridSpan="3">
                  <a:txBody>
                    <a:bodyPr/>
                    <a:lstStyle/>
                    <a:p>
                      <a:r>
                        <a:rPr lang="en-US" sz="1600" b="1" dirty="0" smtClean="0">
                          <a:solidFill>
                            <a:srgbClr val="000000"/>
                          </a:solidFill>
                        </a:rPr>
                        <a:t>SECTION 5: COMMUNICATION</a:t>
                      </a:r>
                      <a:endParaRPr lang="en-US" sz="1600" b="1" dirty="0">
                        <a:solidFill>
                          <a:srgbClr val="000000"/>
                        </a:solidFill>
                      </a:endParaRPr>
                    </a:p>
                  </a:txBody>
                  <a:tcPr>
                    <a:solidFill>
                      <a:srgbClr val="7F7F7F"/>
                    </a:solidFill>
                  </a:tcPr>
                </a:tc>
                <a:tc hMerge="1">
                  <a:txBody>
                    <a:bodyPr/>
                    <a:lstStyle/>
                    <a:p>
                      <a:endParaRPr lang="en-US" dirty="0"/>
                    </a:p>
                  </a:txBody>
                  <a:tcPr/>
                </a:tc>
                <a:tc hMerge="1">
                  <a:txBody>
                    <a:bodyPr/>
                    <a:lstStyle/>
                    <a:p>
                      <a:endParaRPr lang="en-US" dirty="0"/>
                    </a:p>
                  </a:txBody>
                  <a:tcPr/>
                </a:tc>
              </a:tr>
              <a:tr h="568944">
                <a:tc>
                  <a:txBody>
                    <a:bodyPr/>
                    <a:lstStyle/>
                    <a:p>
                      <a:pPr algn="ctr"/>
                      <a:r>
                        <a:rPr lang="en-US" sz="1600" b="1" dirty="0" smtClean="0"/>
                        <a:t>0-2</a:t>
                      </a:r>
                      <a:endParaRPr lang="en-US" sz="1600" b="1" dirty="0"/>
                    </a:p>
                  </a:txBody>
                  <a:tcPr/>
                </a:tc>
                <a:tc>
                  <a:txBody>
                    <a:bodyPr/>
                    <a:lstStyle/>
                    <a:p>
                      <a:pPr algn="ctr"/>
                      <a:r>
                        <a:rPr lang="en-US" sz="1600" b="1" dirty="0" smtClean="0"/>
                        <a:t>3-4</a:t>
                      </a:r>
                      <a:endParaRPr lang="en-US" sz="1600" b="1" dirty="0"/>
                    </a:p>
                  </a:txBody>
                  <a:tcPr/>
                </a:tc>
                <a:tc>
                  <a:txBody>
                    <a:bodyPr/>
                    <a:lstStyle/>
                    <a:p>
                      <a:pPr algn="ctr"/>
                      <a:r>
                        <a:rPr lang="en-US" sz="1600" b="1" dirty="0" smtClean="0"/>
                        <a:t>5-6</a:t>
                      </a:r>
                      <a:endParaRPr lang="en-US" sz="1600" b="1" dirty="0"/>
                    </a:p>
                  </a:txBody>
                  <a:tcPr/>
                </a:tc>
              </a:tr>
              <a:tr h="8060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Design folder shows excessive duplication of information and a lack of brevity and focus resulting in irrelevant content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Design folder shows some skill in choice of material for inclusion but includes some irrelevant content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Design folder is </a:t>
                      </a:r>
                      <a:r>
                        <a:rPr lang="en-US" sz="1600" kern="1200" dirty="0" err="1" smtClean="0">
                          <a:solidFill>
                            <a:schemeClr val="tx1"/>
                          </a:solidFill>
                          <a:latin typeface="+mn-lt"/>
                          <a:ea typeface="+mn-ea"/>
                          <a:cs typeface="+mn-cs"/>
                        </a:rPr>
                        <a:t>focussed</a:t>
                      </a:r>
                      <a:r>
                        <a:rPr lang="en-US" sz="1600" kern="1200" dirty="0" smtClean="0">
                          <a:solidFill>
                            <a:schemeClr val="tx1"/>
                          </a:solidFill>
                          <a:latin typeface="+mn-lt"/>
                          <a:ea typeface="+mn-ea"/>
                          <a:cs typeface="+mn-cs"/>
                        </a:rPr>
                        <a:t>, concise and relevant and demonstrates an appropriate selection of material for inclusion </a:t>
                      </a:r>
                    </a:p>
                  </a:txBody>
                  <a:tcPr/>
                </a:tc>
              </a:tr>
              <a:tr h="8060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ideas and decisions communicated at a simplistic level with a limited grasp of the concepts involved and a limited use of technical vocabulary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Most decisions communicated with some clarity and with some use of technical language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All decisions communicated in a clear and coherent manner with appropriate use of technical language </a:t>
                      </a:r>
                    </a:p>
                  </a:txBody>
                  <a:tcPr/>
                </a:tc>
              </a:tr>
              <a:tr h="806004">
                <a:tc>
                  <a:txBody>
                    <a:bodyPr/>
                    <a:lstStyle/>
                    <a:p>
                      <a:r>
                        <a:rPr lang="en-US" sz="1600" kern="1200" dirty="0" smtClean="0">
                          <a:solidFill>
                            <a:schemeClr val="tx1"/>
                          </a:solidFill>
                          <a:latin typeface="+mn-lt"/>
                          <a:ea typeface="+mn-ea"/>
                          <a:cs typeface="+mn-cs"/>
                        </a:rPr>
                        <a:t>Numerous errors in grammar, punctuation and spelling </a:t>
                      </a:r>
                      <a:endParaRPr lang="en-US" sz="1600" dirty="0"/>
                    </a:p>
                  </a:txBody>
                  <a:tcPr/>
                </a:tc>
                <a:tc>
                  <a:txBody>
                    <a:bodyPr/>
                    <a:lstStyle/>
                    <a:p>
                      <a:r>
                        <a:rPr lang="en-US" sz="1600" kern="1200" dirty="0" smtClean="0">
                          <a:solidFill>
                            <a:schemeClr val="tx1"/>
                          </a:solidFill>
                          <a:latin typeface="+mn-lt"/>
                          <a:ea typeface="+mn-ea"/>
                          <a:cs typeface="+mn-cs"/>
                        </a:rPr>
                        <a:t>There are a small number of errors in grammar, punctuation and spelling </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The text is legible, easily understood and shows a good grasp of grammar, punctuation and spelling </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21750252"/>
              </p:ext>
            </p:extLst>
          </p:nvPr>
        </p:nvGraphicFramePr>
        <p:xfrm>
          <a:off x="434511" y="5204305"/>
          <a:ext cx="8790478" cy="1346619"/>
        </p:xfrm>
        <a:graphic>
          <a:graphicData uri="http://schemas.openxmlformats.org/drawingml/2006/table">
            <a:tbl>
              <a:tblPr firstRow="1" bandRow="1">
                <a:tableStyleId>{5940675A-B579-460E-94D1-54222C63F5DA}</a:tableStyleId>
              </a:tblPr>
              <a:tblGrid>
                <a:gridCol w="3008148"/>
                <a:gridCol w="534782"/>
                <a:gridCol w="568206"/>
                <a:gridCol w="568206"/>
                <a:gridCol w="451222"/>
                <a:gridCol w="601630"/>
                <a:gridCol w="518070"/>
                <a:gridCol w="467934"/>
                <a:gridCol w="601630"/>
                <a:gridCol w="451222"/>
                <a:gridCol w="451222"/>
                <a:gridCol w="568206"/>
              </a:tblGrid>
              <a:tr h="577122">
                <a:tc rowSpan="2">
                  <a:txBody>
                    <a:bodyPr/>
                    <a:lstStyle/>
                    <a:p>
                      <a:r>
                        <a:rPr lang="en-US" sz="1400" b="1" dirty="0" smtClean="0">
                          <a:solidFill>
                            <a:srgbClr val="000000"/>
                          </a:solidFill>
                        </a:rPr>
                        <a:t>Grade Boundaries:</a:t>
                      </a:r>
                      <a:r>
                        <a:rPr lang="en-US" sz="1400" b="1" baseline="0" dirty="0" smtClean="0">
                          <a:solidFill>
                            <a:srgbClr val="000000"/>
                          </a:solidFill>
                        </a:rPr>
                        <a:t> </a:t>
                      </a:r>
                      <a:r>
                        <a:rPr lang="en-US" sz="1400" b="0" baseline="0" dirty="0" smtClean="0">
                          <a:solidFill>
                            <a:srgbClr val="000000"/>
                          </a:solidFill>
                        </a:rPr>
                        <a:t>t</a:t>
                      </a:r>
                      <a:r>
                        <a:rPr lang="en-US" sz="1400" dirty="0" smtClean="0">
                          <a:solidFill>
                            <a:srgbClr val="000000"/>
                          </a:solidFill>
                        </a:rPr>
                        <a:t>hese</a:t>
                      </a:r>
                      <a:r>
                        <a:rPr lang="en-US" sz="1400" baseline="0" dirty="0" smtClean="0">
                          <a:solidFill>
                            <a:srgbClr val="000000"/>
                          </a:solidFill>
                        </a:rPr>
                        <a:t> are approximate as they change yearly </a:t>
                      </a:r>
                      <a:r>
                        <a:rPr lang="en-US" sz="1400" i="1" baseline="0" dirty="0" smtClean="0">
                          <a:solidFill>
                            <a:srgbClr val="000000"/>
                          </a:solidFill>
                        </a:rPr>
                        <a:t>(you need to be well within the boundary to be certain of earning that grade)</a:t>
                      </a:r>
                      <a:endParaRPr lang="en-US" sz="1400" i="1" dirty="0">
                        <a:solidFill>
                          <a:srgbClr val="000000"/>
                        </a:solidFill>
                      </a:endParaRPr>
                    </a:p>
                  </a:txBody>
                  <a:tcPr>
                    <a:noFill/>
                  </a:tcPr>
                </a:tc>
                <a:tc>
                  <a:txBody>
                    <a:bodyPr/>
                    <a:lstStyle/>
                    <a:p>
                      <a:r>
                        <a:rPr lang="en-US" sz="1400" dirty="0" smtClean="0">
                          <a:solidFill>
                            <a:srgbClr val="000000"/>
                          </a:solidFill>
                        </a:rPr>
                        <a:t>A*</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83</a:t>
                      </a:r>
                      <a:endParaRPr lang="en-US" sz="1400" dirty="0">
                        <a:solidFill>
                          <a:srgbClr val="000000"/>
                        </a:solidFill>
                      </a:endParaRPr>
                    </a:p>
                  </a:txBody>
                  <a:tcPr/>
                </a:tc>
                <a:tc rowSpan="2">
                  <a:txBody>
                    <a:bodyPr/>
                    <a:lstStyle/>
                    <a:p>
                      <a:endParaRPr lang="en-US" sz="1400" dirty="0">
                        <a:solidFill>
                          <a:srgbClr val="000000"/>
                        </a:solidFill>
                      </a:endParaRPr>
                    </a:p>
                  </a:txBody>
                  <a:tcPr/>
                </a:tc>
                <a:tc>
                  <a:txBody>
                    <a:bodyPr/>
                    <a:lstStyle/>
                    <a:p>
                      <a:r>
                        <a:rPr lang="en-US" sz="1400" dirty="0" smtClean="0">
                          <a:solidFill>
                            <a:srgbClr val="000000"/>
                          </a:solidFill>
                        </a:rPr>
                        <a:t>B</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65</a:t>
                      </a:r>
                      <a:endParaRPr lang="en-US" sz="1400" dirty="0">
                        <a:solidFill>
                          <a:srgbClr val="000000"/>
                        </a:solidFill>
                      </a:endParaRPr>
                    </a:p>
                  </a:txBody>
                  <a:tcPr/>
                </a:tc>
                <a:tc rowSpan="2">
                  <a:txBody>
                    <a:bodyPr/>
                    <a:lstStyle/>
                    <a:p>
                      <a:endParaRPr lang="en-US" sz="1400" dirty="0">
                        <a:solidFill>
                          <a:srgbClr val="000000"/>
                        </a:solidFill>
                      </a:endParaRPr>
                    </a:p>
                  </a:txBody>
                  <a:tcPr/>
                </a:tc>
                <a:tc>
                  <a:txBody>
                    <a:bodyPr/>
                    <a:lstStyle/>
                    <a:p>
                      <a:r>
                        <a:rPr lang="en-US" sz="1400" dirty="0" smtClean="0">
                          <a:solidFill>
                            <a:srgbClr val="000000"/>
                          </a:solidFill>
                        </a:rPr>
                        <a:t>D</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46</a:t>
                      </a:r>
                      <a:endParaRPr lang="en-US" sz="1400" dirty="0">
                        <a:solidFill>
                          <a:srgbClr val="000000"/>
                        </a:solidFill>
                      </a:endParaRPr>
                    </a:p>
                  </a:txBody>
                  <a:tcPr/>
                </a:tc>
                <a:tc rowSpan="2">
                  <a:txBody>
                    <a:bodyPr/>
                    <a:lstStyle/>
                    <a:p>
                      <a:endParaRPr lang="en-US" sz="1400" dirty="0">
                        <a:solidFill>
                          <a:srgbClr val="000000"/>
                        </a:solidFill>
                      </a:endParaRPr>
                    </a:p>
                  </a:txBody>
                  <a:tcPr/>
                </a:tc>
                <a:tc>
                  <a:txBody>
                    <a:bodyPr/>
                    <a:lstStyle/>
                    <a:p>
                      <a:r>
                        <a:rPr lang="en-US" sz="1400" dirty="0" smtClean="0">
                          <a:solidFill>
                            <a:srgbClr val="000000"/>
                          </a:solidFill>
                        </a:rPr>
                        <a:t>F</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28</a:t>
                      </a:r>
                      <a:endParaRPr lang="en-US" sz="1400" dirty="0">
                        <a:solidFill>
                          <a:srgbClr val="000000"/>
                        </a:solidFill>
                      </a:endParaRPr>
                    </a:p>
                  </a:txBody>
                  <a:tcPr/>
                </a:tc>
              </a:tr>
              <a:tr h="769497">
                <a:tc vMerge="1">
                  <a:txBody>
                    <a:bodyPr/>
                    <a:lstStyle/>
                    <a:p>
                      <a:endParaRPr lang="en-US" sz="1200" dirty="0">
                        <a:solidFill>
                          <a:schemeClr val="bg1"/>
                        </a:solidFill>
                      </a:endParaRPr>
                    </a:p>
                  </a:txBody>
                  <a:tcPr>
                    <a:solidFill>
                      <a:schemeClr val="tx1"/>
                    </a:solidFill>
                  </a:tcPr>
                </a:tc>
                <a:tc>
                  <a:txBody>
                    <a:bodyPr/>
                    <a:lstStyle/>
                    <a:p>
                      <a:r>
                        <a:rPr lang="en-US" sz="1400" dirty="0" smtClean="0">
                          <a:solidFill>
                            <a:srgbClr val="000000"/>
                          </a:solidFill>
                        </a:rPr>
                        <a:t>A</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74</a:t>
                      </a:r>
                      <a:endParaRPr lang="en-US" sz="1400" dirty="0">
                        <a:solidFill>
                          <a:srgbClr val="000000"/>
                        </a:solidFill>
                      </a:endParaRPr>
                    </a:p>
                  </a:txBody>
                  <a:tcPr/>
                </a:tc>
                <a:tc vMerge="1">
                  <a:txBody>
                    <a:bodyPr/>
                    <a:lstStyle/>
                    <a:p>
                      <a:endParaRPr lang="en-US" sz="1200"/>
                    </a:p>
                  </a:txBody>
                  <a:tcPr/>
                </a:tc>
                <a:tc>
                  <a:txBody>
                    <a:bodyPr/>
                    <a:lstStyle/>
                    <a:p>
                      <a:r>
                        <a:rPr lang="en-US" sz="1400" dirty="0" smtClean="0">
                          <a:solidFill>
                            <a:srgbClr val="000000"/>
                          </a:solidFill>
                        </a:rPr>
                        <a:t>C</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55</a:t>
                      </a:r>
                      <a:endParaRPr lang="en-US" sz="1400" dirty="0">
                        <a:solidFill>
                          <a:srgbClr val="000000"/>
                        </a:solidFill>
                      </a:endParaRPr>
                    </a:p>
                  </a:txBody>
                  <a:tcPr/>
                </a:tc>
                <a:tc vMerge="1">
                  <a:txBody>
                    <a:bodyPr/>
                    <a:lstStyle/>
                    <a:p>
                      <a:endParaRPr lang="en-US" sz="1200" dirty="0"/>
                    </a:p>
                  </a:txBody>
                  <a:tcPr/>
                </a:tc>
                <a:tc>
                  <a:txBody>
                    <a:bodyPr/>
                    <a:lstStyle/>
                    <a:p>
                      <a:r>
                        <a:rPr lang="en-US" sz="1400" dirty="0" smtClean="0">
                          <a:solidFill>
                            <a:srgbClr val="000000"/>
                          </a:solidFill>
                        </a:rPr>
                        <a:t>E</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37</a:t>
                      </a:r>
                      <a:endParaRPr lang="en-US" sz="1400" dirty="0">
                        <a:solidFill>
                          <a:srgbClr val="000000"/>
                        </a:solidFill>
                      </a:endParaRPr>
                    </a:p>
                  </a:txBody>
                  <a:tcPr/>
                </a:tc>
                <a:tc vMerge="1">
                  <a:txBody>
                    <a:bodyPr/>
                    <a:lstStyle/>
                    <a:p>
                      <a:endParaRPr lang="en-US" sz="1200" dirty="0"/>
                    </a:p>
                  </a:txBody>
                  <a:tcPr/>
                </a:tc>
                <a:tc>
                  <a:txBody>
                    <a:bodyPr/>
                    <a:lstStyle/>
                    <a:p>
                      <a:r>
                        <a:rPr lang="en-US" sz="1400" dirty="0" smtClean="0">
                          <a:solidFill>
                            <a:srgbClr val="000000"/>
                          </a:solidFill>
                        </a:rPr>
                        <a:t>G</a:t>
                      </a:r>
                      <a:endParaRPr lang="en-US" sz="1400" dirty="0">
                        <a:solidFill>
                          <a:srgbClr val="000000"/>
                        </a:solidFill>
                      </a:endParaRPr>
                    </a:p>
                  </a:txBody>
                  <a:tcPr>
                    <a:solidFill>
                      <a:srgbClr val="7F7F7F"/>
                    </a:solidFill>
                  </a:tcPr>
                </a:tc>
                <a:tc>
                  <a:txBody>
                    <a:bodyPr/>
                    <a:lstStyle/>
                    <a:p>
                      <a:r>
                        <a:rPr lang="en-US" sz="1400" dirty="0" smtClean="0">
                          <a:solidFill>
                            <a:srgbClr val="000000"/>
                          </a:solidFill>
                        </a:rPr>
                        <a:t>18</a:t>
                      </a:r>
                      <a:endParaRPr lang="en-US" sz="1400" dirty="0">
                        <a:solidFill>
                          <a:srgbClr val="000000"/>
                        </a:solidFill>
                      </a:endParaRPr>
                    </a:p>
                  </a:txBody>
                  <a:tcPr/>
                </a:tc>
              </a:tr>
            </a:tbl>
          </a:graphicData>
        </a:graphic>
      </p:graphicFrame>
    </p:spTree>
    <p:extLst>
      <p:ext uri="{BB962C8B-B14F-4D97-AF65-F5344CB8AC3E}">
        <p14:creationId xmlns:p14="http://schemas.microsoft.com/office/powerpoint/2010/main" val="342354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3"/>
          <p:cNvSpPr txBox="1">
            <a:spLocks noChangeArrowheads="1"/>
          </p:cNvSpPr>
          <p:nvPr/>
        </p:nvSpPr>
        <p:spPr bwMode="auto">
          <a:xfrm>
            <a:off x="297079" y="10335"/>
            <a:ext cx="10537693" cy="589164"/>
          </a:xfrm>
          <a:prstGeom prst="rect">
            <a:avLst/>
          </a:prstGeom>
          <a:noFill/>
          <a:ln w="9525">
            <a:noFill/>
            <a:miter lim="800000"/>
            <a:headEnd/>
            <a:tailEnd/>
          </a:ln>
        </p:spPr>
        <p:txBody>
          <a:bodyPr wrap="square" lIns="65306" tIns="32653" rIns="65306" bIns="32653">
            <a:spAutoFit/>
          </a:bodyPr>
          <a:lstStyle/>
          <a:p>
            <a:r>
              <a:rPr lang="en-GB" sz="3400" dirty="0" smtClean="0">
                <a:solidFill>
                  <a:srgbClr val="7030A0"/>
                </a:solidFill>
                <a:latin typeface="Forte" pitchFamily="66" charset="0"/>
              </a:rPr>
              <a:t>HELP - KEY WORDS</a:t>
            </a:r>
            <a:r>
              <a:rPr lang="en-GB" sz="3400" dirty="0">
                <a:solidFill>
                  <a:srgbClr val="7030A0"/>
                </a:solidFill>
                <a:latin typeface="Forte" pitchFamily="66" charset="0"/>
              </a:rPr>
              <a:t> </a:t>
            </a:r>
            <a:r>
              <a:rPr lang="en-GB" sz="3400" dirty="0" smtClean="0">
                <a:solidFill>
                  <a:srgbClr val="7030A0"/>
                </a:solidFill>
                <a:latin typeface="Forte" pitchFamily="66" charset="0"/>
              </a:rPr>
              <a:t>-  DT LITERACY</a:t>
            </a:r>
            <a:endParaRPr lang="en-GB" sz="3400" dirty="0">
              <a:solidFill>
                <a:srgbClr val="7030A0"/>
              </a:solidFill>
              <a:latin typeface="Forte" pitchFamily="66" charset="0"/>
            </a:endParaRPr>
          </a:p>
        </p:txBody>
      </p:sp>
      <p:grpSp>
        <p:nvGrpSpPr>
          <p:cNvPr id="5" name="Group 45"/>
          <p:cNvGrpSpPr/>
          <p:nvPr/>
        </p:nvGrpSpPr>
        <p:grpSpPr>
          <a:xfrm>
            <a:off x="272480" y="754418"/>
            <a:ext cx="9361040" cy="4874483"/>
            <a:chOff x="352128" y="1056184"/>
            <a:chExt cx="12097344" cy="4968552"/>
          </a:xfrm>
        </p:grpSpPr>
        <p:sp>
          <p:nvSpPr>
            <p:cNvPr id="33" name="Rounded Rectangle 32"/>
            <p:cNvSpPr/>
            <p:nvPr/>
          </p:nvSpPr>
          <p:spPr>
            <a:xfrm>
              <a:off x="352128" y="1056184"/>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ounded Rectangle 33"/>
            <p:cNvSpPr/>
            <p:nvPr/>
          </p:nvSpPr>
          <p:spPr>
            <a:xfrm>
              <a:off x="6472808" y="1056184"/>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5" name="Rounded Rectangle 34"/>
            <p:cNvSpPr/>
            <p:nvPr/>
          </p:nvSpPr>
          <p:spPr>
            <a:xfrm>
              <a:off x="352128" y="2064296"/>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Rounded Rectangle 36"/>
            <p:cNvSpPr/>
            <p:nvPr/>
          </p:nvSpPr>
          <p:spPr>
            <a:xfrm>
              <a:off x="6472808" y="2064296"/>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Rounded Rectangle 37"/>
            <p:cNvSpPr/>
            <p:nvPr/>
          </p:nvSpPr>
          <p:spPr>
            <a:xfrm>
              <a:off x="352128" y="3072408"/>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9" name="Rounded Rectangle 38"/>
            <p:cNvSpPr/>
            <p:nvPr/>
          </p:nvSpPr>
          <p:spPr>
            <a:xfrm>
              <a:off x="6472808" y="3072408"/>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0" name="Rounded Rectangle 39"/>
            <p:cNvSpPr/>
            <p:nvPr/>
          </p:nvSpPr>
          <p:spPr>
            <a:xfrm>
              <a:off x="352128" y="4080520"/>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1" name="Rounded Rectangle 40"/>
            <p:cNvSpPr/>
            <p:nvPr/>
          </p:nvSpPr>
          <p:spPr>
            <a:xfrm>
              <a:off x="6472808" y="4080520"/>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2" name="Rounded Rectangle 41"/>
            <p:cNvSpPr/>
            <p:nvPr/>
          </p:nvSpPr>
          <p:spPr>
            <a:xfrm>
              <a:off x="352128" y="5088632"/>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43" name="Rounded Rectangle 42"/>
            <p:cNvSpPr/>
            <p:nvPr/>
          </p:nvSpPr>
          <p:spPr>
            <a:xfrm>
              <a:off x="6472808" y="5088632"/>
              <a:ext cx="5976664" cy="936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46" name="Rectangle 45"/>
          <p:cNvSpPr/>
          <p:nvPr/>
        </p:nvSpPr>
        <p:spPr>
          <a:xfrm>
            <a:off x="272480" y="1783103"/>
            <a:ext cx="875480" cy="250610"/>
          </a:xfrm>
          <a:prstGeom prst="rect">
            <a:avLst/>
          </a:prstGeom>
        </p:spPr>
        <p:txBody>
          <a:bodyPr wrap="none" lIns="65306" tIns="32653" rIns="65306" bIns="32653">
            <a:spAutoFit/>
          </a:bodyPr>
          <a:lstStyle/>
          <a:p>
            <a:r>
              <a:rPr lang="en-GB" sz="1200" b="1" dirty="0">
                <a:latin typeface="Arial" pitchFamily="34" charset="0"/>
                <a:cs typeface="Arial" pitchFamily="34" charset="0"/>
              </a:rPr>
              <a:t>Function :</a:t>
            </a:r>
          </a:p>
        </p:txBody>
      </p:sp>
      <p:sp>
        <p:nvSpPr>
          <p:cNvPr id="47" name="Rectangle 46"/>
          <p:cNvSpPr/>
          <p:nvPr/>
        </p:nvSpPr>
        <p:spPr>
          <a:xfrm>
            <a:off x="328201" y="2708921"/>
            <a:ext cx="491060" cy="250610"/>
          </a:xfrm>
          <a:prstGeom prst="rect">
            <a:avLst/>
          </a:prstGeom>
        </p:spPr>
        <p:txBody>
          <a:bodyPr wrap="none" lIns="65306" tIns="32653" rIns="65306" bIns="32653">
            <a:spAutoFit/>
          </a:bodyPr>
          <a:lstStyle/>
          <a:p>
            <a:r>
              <a:rPr lang="en-GB" sz="1200" b="1" dirty="0">
                <a:latin typeface="Arial" pitchFamily="34" charset="0"/>
                <a:cs typeface="Arial" pitchFamily="34" charset="0"/>
              </a:rPr>
              <a:t>Size:</a:t>
            </a:r>
          </a:p>
        </p:txBody>
      </p:sp>
      <p:sp>
        <p:nvSpPr>
          <p:cNvPr id="48" name="Rectangle 47"/>
          <p:cNvSpPr/>
          <p:nvPr/>
        </p:nvSpPr>
        <p:spPr>
          <a:xfrm>
            <a:off x="328201" y="3737606"/>
            <a:ext cx="706013" cy="250610"/>
          </a:xfrm>
          <a:prstGeom prst="rect">
            <a:avLst/>
          </a:prstGeom>
        </p:spPr>
        <p:txBody>
          <a:bodyPr wrap="none" lIns="65306" tIns="32653" rIns="65306" bIns="32653">
            <a:spAutoFit/>
          </a:bodyPr>
          <a:lstStyle/>
          <a:p>
            <a:r>
              <a:rPr lang="en-GB" sz="1200" b="1" dirty="0">
                <a:latin typeface="Arial" pitchFamily="34" charset="0"/>
                <a:cs typeface="Arial" pitchFamily="34" charset="0"/>
              </a:rPr>
              <a:t>Weight:</a:t>
            </a:r>
          </a:p>
        </p:txBody>
      </p:sp>
      <p:sp>
        <p:nvSpPr>
          <p:cNvPr id="49" name="Rectangle 48"/>
          <p:cNvSpPr/>
          <p:nvPr/>
        </p:nvSpPr>
        <p:spPr>
          <a:xfrm>
            <a:off x="272481" y="4766292"/>
            <a:ext cx="4569079" cy="435276"/>
          </a:xfrm>
          <a:prstGeom prst="rect">
            <a:avLst/>
          </a:prstGeom>
        </p:spPr>
        <p:txBody>
          <a:bodyPr wrap="square" lIns="65306" tIns="32653" rIns="65306" bIns="32653">
            <a:spAutoFit/>
          </a:bodyPr>
          <a:lstStyle/>
          <a:p>
            <a:r>
              <a:rPr lang="en-GB" sz="1200" b="1" dirty="0">
                <a:latin typeface="Arial" pitchFamily="34" charset="0"/>
                <a:cs typeface="Arial" pitchFamily="34" charset="0"/>
              </a:rPr>
              <a:t>Durability:</a:t>
            </a:r>
          </a:p>
          <a:p>
            <a:r>
              <a:rPr lang="en-GB" sz="1200" dirty="0"/>
              <a:t>.</a:t>
            </a:r>
          </a:p>
        </p:txBody>
      </p:sp>
      <p:sp>
        <p:nvSpPr>
          <p:cNvPr id="50" name="Rectangle 49"/>
          <p:cNvSpPr/>
          <p:nvPr/>
        </p:nvSpPr>
        <p:spPr>
          <a:xfrm>
            <a:off x="272480" y="754417"/>
            <a:ext cx="4569079" cy="435276"/>
          </a:xfrm>
          <a:prstGeom prst="rect">
            <a:avLst/>
          </a:prstGeom>
        </p:spPr>
        <p:txBody>
          <a:bodyPr wrap="square" lIns="65306" tIns="32653" rIns="65306" bIns="32653">
            <a:spAutoFit/>
          </a:bodyPr>
          <a:lstStyle/>
          <a:p>
            <a:r>
              <a:rPr lang="en-GB" sz="1200" dirty="0">
                <a:latin typeface="Arial" pitchFamily="34" charset="0"/>
                <a:cs typeface="Arial" pitchFamily="34" charset="0"/>
              </a:rPr>
              <a:t> </a:t>
            </a:r>
            <a:r>
              <a:rPr lang="en-GB" sz="1200" b="1" dirty="0">
                <a:latin typeface="Arial" pitchFamily="34" charset="0"/>
                <a:cs typeface="Arial" pitchFamily="34" charset="0"/>
              </a:rPr>
              <a:t>Aesthetics :</a:t>
            </a:r>
          </a:p>
          <a:p>
            <a:endParaRPr lang="en-GB" sz="1200" dirty="0">
              <a:latin typeface="Arial Narrow" pitchFamily="34" charset="0"/>
            </a:endParaRPr>
          </a:p>
        </p:txBody>
      </p:sp>
      <p:sp>
        <p:nvSpPr>
          <p:cNvPr id="51" name="Rectangle 50"/>
          <p:cNvSpPr/>
          <p:nvPr/>
        </p:nvSpPr>
        <p:spPr>
          <a:xfrm>
            <a:off x="5064442" y="702983"/>
            <a:ext cx="4513358" cy="250610"/>
          </a:xfrm>
          <a:prstGeom prst="rect">
            <a:avLst/>
          </a:prstGeom>
        </p:spPr>
        <p:txBody>
          <a:bodyPr wrap="square" lIns="65306" tIns="32653" rIns="65306" bIns="32653">
            <a:spAutoFit/>
          </a:bodyPr>
          <a:lstStyle/>
          <a:p>
            <a:r>
              <a:rPr lang="en-GB" sz="1200" b="1" dirty="0">
                <a:latin typeface="Arial" pitchFamily="34" charset="0"/>
                <a:cs typeface="Arial" pitchFamily="34" charset="0"/>
              </a:rPr>
              <a:t>Materials:</a:t>
            </a:r>
          </a:p>
        </p:txBody>
      </p:sp>
      <p:sp>
        <p:nvSpPr>
          <p:cNvPr id="52" name="Rectangle 51"/>
          <p:cNvSpPr/>
          <p:nvPr/>
        </p:nvSpPr>
        <p:spPr>
          <a:xfrm>
            <a:off x="5008720" y="1880578"/>
            <a:ext cx="4624800" cy="250610"/>
          </a:xfrm>
          <a:prstGeom prst="rect">
            <a:avLst/>
          </a:prstGeom>
        </p:spPr>
        <p:txBody>
          <a:bodyPr wrap="square" lIns="65306" tIns="32653" rIns="65306" bIns="32653">
            <a:spAutoFit/>
          </a:bodyPr>
          <a:lstStyle/>
          <a:p>
            <a:r>
              <a:rPr lang="en-GB" sz="1200" b="1" dirty="0">
                <a:latin typeface="Arial" pitchFamily="34" charset="0"/>
                <a:cs typeface="Arial" pitchFamily="34" charset="0"/>
              </a:rPr>
              <a:t>Safety</a:t>
            </a:r>
            <a:r>
              <a:rPr lang="en-GB" sz="1200" b="1" dirty="0" smtClean="0">
                <a:latin typeface="Arial" pitchFamily="34" charset="0"/>
                <a:cs typeface="Arial" pitchFamily="34" charset="0"/>
              </a:rPr>
              <a:t>:</a:t>
            </a:r>
            <a:endParaRPr lang="en-GB" sz="1200" b="1" dirty="0">
              <a:latin typeface="Arial" pitchFamily="34" charset="0"/>
              <a:cs typeface="Arial" pitchFamily="34" charset="0"/>
            </a:endParaRPr>
          </a:p>
        </p:txBody>
      </p:sp>
      <p:sp>
        <p:nvSpPr>
          <p:cNvPr id="53" name="Rectangle 52"/>
          <p:cNvSpPr/>
          <p:nvPr/>
        </p:nvSpPr>
        <p:spPr>
          <a:xfrm>
            <a:off x="4993844" y="2886865"/>
            <a:ext cx="4583956" cy="435276"/>
          </a:xfrm>
          <a:prstGeom prst="rect">
            <a:avLst/>
          </a:prstGeom>
        </p:spPr>
        <p:txBody>
          <a:bodyPr wrap="square" lIns="65306" tIns="32653" rIns="65306" bIns="32653">
            <a:spAutoFit/>
          </a:bodyPr>
          <a:lstStyle/>
          <a:p>
            <a:r>
              <a:rPr lang="en-GB" sz="1200" b="1" dirty="0">
                <a:latin typeface="Arial" pitchFamily="34" charset="0"/>
                <a:cs typeface="Arial" pitchFamily="34" charset="0"/>
              </a:rPr>
              <a:t> Cost:</a:t>
            </a:r>
          </a:p>
          <a:p>
            <a:endParaRPr lang="en-GB" sz="1200" b="1" dirty="0">
              <a:latin typeface="Arial" pitchFamily="34" charset="0"/>
              <a:cs typeface="Arial" pitchFamily="34" charset="0"/>
            </a:endParaRPr>
          </a:p>
        </p:txBody>
      </p:sp>
      <p:sp>
        <p:nvSpPr>
          <p:cNvPr id="54" name="Rectangle 53"/>
          <p:cNvSpPr/>
          <p:nvPr/>
        </p:nvSpPr>
        <p:spPr>
          <a:xfrm>
            <a:off x="5064442" y="3783647"/>
            <a:ext cx="4513358" cy="435276"/>
          </a:xfrm>
          <a:prstGeom prst="rect">
            <a:avLst/>
          </a:prstGeom>
        </p:spPr>
        <p:txBody>
          <a:bodyPr wrap="square" lIns="65306" tIns="32653" rIns="65306" bIns="32653">
            <a:spAutoFit/>
          </a:bodyPr>
          <a:lstStyle/>
          <a:p>
            <a:r>
              <a:rPr lang="en-GB" sz="1200" b="1" dirty="0">
                <a:latin typeface="Arial" pitchFamily="34" charset="0"/>
                <a:cs typeface="Arial" pitchFamily="34" charset="0"/>
              </a:rPr>
              <a:t>Green Issues:</a:t>
            </a:r>
          </a:p>
          <a:p>
            <a:endParaRPr lang="en-GB" sz="1200" dirty="0">
              <a:latin typeface="Arial" pitchFamily="34" charset="0"/>
              <a:cs typeface="Arial" pitchFamily="34" charset="0"/>
            </a:endParaRPr>
          </a:p>
        </p:txBody>
      </p:sp>
      <p:sp>
        <p:nvSpPr>
          <p:cNvPr id="55" name="Rectangle 54"/>
          <p:cNvSpPr/>
          <p:nvPr/>
        </p:nvSpPr>
        <p:spPr>
          <a:xfrm>
            <a:off x="5064442" y="4714857"/>
            <a:ext cx="4569079" cy="435276"/>
          </a:xfrm>
          <a:prstGeom prst="rect">
            <a:avLst/>
          </a:prstGeom>
        </p:spPr>
        <p:txBody>
          <a:bodyPr wrap="square" lIns="65306" tIns="32653" rIns="65306" bIns="32653">
            <a:spAutoFit/>
          </a:bodyPr>
          <a:lstStyle/>
          <a:p>
            <a:r>
              <a:rPr lang="en-GB" sz="1200" b="1" dirty="0">
                <a:latin typeface="Arial" pitchFamily="34" charset="0"/>
                <a:cs typeface="Arial" pitchFamily="34" charset="0"/>
              </a:rPr>
              <a:t>Manufacture:</a:t>
            </a:r>
          </a:p>
          <a:p>
            <a:endParaRPr lang="en-GB" sz="1200" dirty="0">
              <a:latin typeface="Arial" pitchFamily="34" charset="0"/>
              <a:cs typeface="Arial" pitchFamily="34" charset="0"/>
            </a:endParaRPr>
          </a:p>
        </p:txBody>
      </p:sp>
      <p:sp>
        <p:nvSpPr>
          <p:cNvPr id="2" name="TextBox 1"/>
          <p:cNvSpPr txBox="1"/>
          <p:nvPr/>
        </p:nvSpPr>
        <p:spPr>
          <a:xfrm>
            <a:off x="304886" y="888439"/>
            <a:ext cx="4667660" cy="619942"/>
          </a:xfrm>
          <a:prstGeom prst="rect">
            <a:avLst/>
          </a:prstGeom>
          <a:noFill/>
        </p:spPr>
        <p:txBody>
          <a:bodyPr wrap="square" lIns="65306" tIns="32653" rIns="65306" bIns="32653" rtlCol="0">
            <a:spAutoFit/>
          </a:bodyPr>
          <a:lstStyle/>
          <a:p>
            <a:r>
              <a:rPr lang="en-GB" sz="1200" dirty="0" smtClean="0"/>
              <a:t>Appeal   Professional   Look  Finish  Texture  Matt  Shiny  </a:t>
            </a:r>
          </a:p>
          <a:p>
            <a:r>
              <a:rPr lang="en-GB" sz="1200" dirty="0" smtClean="0"/>
              <a:t>Colourful  Bright  Attractive Curved  Boxy Modern  Antique  Angled </a:t>
            </a:r>
            <a:r>
              <a:rPr lang="en-GB" sz="1200" dirty="0"/>
              <a:t>R</a:t>
            </a:r>
            <a:r>
              <a:rPr lang="en-GB" sz="1200" dirty="0" smtClean="0"/>
              <a:t>eflective  Organic Contrasting  colours  Design Inspired by…</a:t>
            </a:r>
            <a:endParaRPr lang="en-GB" sz="1200" dirty="0"/>
          </a:p>
        </p:txBody>
      </p:sp>
      <p:sp>
        <p:nvSpPr>
          <p:cNvPr id="6" name="TextBox 5"/>
          <p:cNvSpPr txBox="1"/>
          <p:nvPr/>
        </p:nvSpPr>
        <p:spPr>
          <a:xfrm>
            <a:off x="328201" y="1980960"/>
            <a:ext cx="4513358" cy="435276"/>
          </a:xfrm>
          <a:prstGeom prst="rect">
            <a:avLst/>
          </a:prstGeom>
          <a:noFill/>
        </p:spPr>
        <p:txBody>
          <a:bodyPr wrap="square" lIns="65306" tIns="32653" rIns="65306" bIns="32653" rtlCol="0">
            <a:spAutoFit/>
          </a:bodyPr>
          <a:lstStyle/>
          <a:p>
            <a:r>
              <a:rPr lang="en-GB" sz="1200" dirty="0" smtClean="0"/>
              <a:t>Easy to use  Working  Simple Safe Fit for purpose component  Suitability</a:t>
            </a:r>
            <a:endParaRPr lang="en-GB" sz="1200" dirty="0"/>
          </a:p>
        </p:txBody>
      </p:sp>
      <p:sp>
        <p:nvSpPr>
          <p:cNvPr id="7" name="TextBox 6"/>
          <p:cNvSpPr txBox="1"/>
          <p:nvPr/>
        </p:nvSpPr>
        <p:spPr>
          <a:xfrm>
            <a:off x="5064441" y="868190"/>
            <a:ext cx="4647470" cy="804608"/>
          </a:xfrm>
          <a:prstGeom prst="rect">
            <a:avLst/>
          </a:prstGeom>
          <a:noFill/>
        </p:spPr>
        <p:txBody>
          <a:bodyPr wrap="square" lIns="65306" tIns="32653" rIns="65306" bIns="32653" rtlCol="0">
            <a:spAutoFit/>
          </a:bodyPr>
          <a:lstStyle/>
          <a:p>
            <a:r>
              <a:rPr lang="en-GB" sz="1200" dirty="0" smtClean="0"/>
              <a:t>Acrylic HIPS (High Impact Polystyrene) Hard wood</a:t>
            </a:r>
          </a:p>
          <a:p>
            <a:r>
              <a:rPr lang="en-GB" sz="1200" dirty="0" smtClean="0"/>
              <a:t>Oak  Soft wood Pine Birch MDF (Medium Density Fibreboard) Ply wood Glue Acrylic Rod Aluminium Rod </a:t>
            </a:r>
          </a:p>
          <a:p>
            <a:r>
              <a:rPr lang="en-GB" sz="1200" dirty="0" smtClean="0"/>
              <a:t>Fabric Textiles Screws Fixtures  </a:t>
            </a:r>
            <a:endParaRPr lang="en-GB" sz="1200" dirty="0"/>
          </a:p>
        </p:txBody>
      </p:sp>
      <p:sp>
        <p:nvSpPr>
          <p:cNvPr id="8" name="TextBox 7"/>
          <p:cNvSpPr txBox="1"/>
          <p:nvPr/>
        </p:nvSpPr>
        <p:spPr>
          <a:xfrm>
            <a:off x="328201" y="2886865"/>
            <a:ext cx="4513358" cy="435276"/>
          </a:xfrm>
          <a:prstGeom prst="rect">
            <a:avLst/>
          </a:prstGeom>
          <a:noFill/>
        </p:spPr>
        <p:txBody>
          <a:bodyPr wrap="square" lIns="65306" tIns="32653" rIns="65306" bIns="32653" rtlCol="0">
            <a:spAutoFit/>
          </a:bodyPr>
          <a:lstStyle/>
          <a:p>
            <a:r>
              <a:rPr lang="en-GB" sz="1200" dirty="0" smtClean="0"/>
              <a:t>Small Large Feature Hand Held Ergonomics Packaged Transportable Protect </a:t>
            </a:r>
            <a:endParaRPr lang="en-GB" sz="1200" dirty="0"/>
          </a:p>
        </p:txBody>
      </p:sp>
      <p:sp>
        <p:nvSpPr>
          <p:cNvPr id="9" name="TextBox 8"/>
          <p:cNvSpPr txBox="1"/>
          <p:nvPr/>
        </p:nvSpPr>
        <p:spPr>
          <a:xfrm>
            <a:off x="5064441" y="3948527"/>
            <a:ext cx="4647470" cy="435276"/>
          </a:xfrm>
          <a:prstGeom prst="rect">
            <a:avLst/>
          </a:prstGeom>
          <a:noFill/>
        </p:spPr>
        <p:txBody>
          <a:bodyPr wrap="square" lIns="65306" tIns="32653" rIns="65306" bIns="32653" rtlCol="0">
            <a:spAutoFit/>
          </a:bodyPr>
          <a:lstStyle/>
          <a:p>
            <a:r>
              <a:rPr lang="en-GB" sz="1200" dirty="0" smtClean="0"/>
              <a:t>Reduce Re-used Re-Cycled Rethink Renewed Repaired  </a:t>
            </a:r>
          </a:p>
          <a:p>
            <a:r>
              <a:rPr lang="en-GB" sz="1200" dirty="0" smtClean="0"/>
              <a:t>Environmentally friendly Material Product Lifecycle </a:t>
            </a:r>
            <a:endParaRPr lang="en-GB" sz="1200" dirty="0"/>
          </a:p>
        </p:txBody>
      </p:sp>
      <p:sp>
        <p:nvSpPr>
          <p:cNvPr id="10" name="TextBox 9"/>
          <p:cNvSpPr txBox="1"/>
          <p:nvPr/>
        </p:nvSpPr>
        <p:spPr>
          <a:xfrm>
            <a:off x="5064441" y="4931172"/>
            <a:ext cx="4466276" cy="619942"/>
          </a:xfrm>
          <a:prstGeom prst="rect">
            <a:avLst/>
          </a:prstGeom>
          <a:noFill/>
        </p:spPr>
        <p:txBody>
          <a:bodyPr wrap="square" lIns="65306" tIns="32653" rIns="65306" bIns="32653" rtlCol="0">
            <a:spAutoFit/>
          </a:bodyPr>
          <a:lstStyle/>
          <a:p>
            <a:r>
              <a:rPr lang="en-GB" sz="1200" dirty="0" smtClean="0"/>
              <a:t>Machine Hand Tools CAD (computer Aided Design) CAM (Computer Aided Manufacture) Template Quality Finish Paint Quality control Testing </a:t>
            </a:r>
            <a:endParaRPr lang="en-GB" sz="1200" dirty="0"/>
          </a:p>
        </p:txBody>
      </p:sp>
      <p:sp>
        <p:nvSpPr>
          <p:cNvPr id="11" name="TextBox 10"/>
          <p:cNvSpPr txBox="1"/>
          <p:nvPr/>
        </p:nvSpPr>
        <p:spPr>
          <a:xfrm>
            <a:off x="5565925" y="1880578"/>
            <a:ext cx="3911971" cy="435276"/>
          </a:xfrm>
          <a:prstGeom prst="rect">
            <a:avLst/>
          </a:prstGeom>
          <a:noFill/>
        </p:spPr>
        <p:txBody>
          <a:bodyPr wrap="square" lIns="65306" tIns="32653" rIns="65306" bIns="32653" rtlCol="0">
            <a:spAutoFit/>
          </a:bodyPr>
          <a:lstStyle/>
          <a:p>
            <a:r>
              <a:rPr lang="en-GB" sz="1200" dirty="0" smtClean="0"/>
              <a:t>Shape Sharp edges Warning signs Suitability ages Target market Instructions Advice</a:t>
            </a:r>
            <a:endParaRPr lang="en-GB" sz="1200" dirty="0"/>
          </a:p>
        </p:txBody>
      </p:sp>
      <p:sp>
        <p:nvSpPr>
          <p:cNvPr id="12" name="TextBox 11"/>
          <p:cNvSpPr txBox="1"/>
          <p:nvPr/>
        </p:nvSpPr>
        <p:spPr>
          <a:xfrm>
            <a:off x="5565158" y="2857310"/>
            <a:ext cx="3937539" cy="619942"/>
          </a:xfrm>
          <a:prstGeom prst="rect">
            <a:avLst/>
          </a:prstGeom>
          <a:noFill/>
        </p:spPr>
        <p:txBody>
          <a:bodyPr wrap="square" lIns="65306" tIns="32653" rIns="65306" bIns="32653" rtlCol="0">
            <a:spAutoFit/>
          </a:bodyPr>
          <a:lstStyle/>
          <a:p>
            <a:r>
              <a:rPr lang="en-GB" sz="1200" dirty="0" smtClean="0"/>
              <a:t>Cost of materials Cost of manufacture Cost to retailer Cost to consumer Cost to replace parts Cost to maintain Cost to replace</a:t>
            </a:r>
            <a:endParaRPr lang="en-GB" sz="1200" dirty="0"/>
          </a:p>
        </p:txBody>
      </p:sp>
      <p:sp>
        <p:nvSpPr>
          <p:cNvPr id="13" name="TextBox 12"/>
          <p:cNvSpPr txBox="1"/>
          <p:nvPr/>
        </p:nvSpPr>
        <p:spPr>
          <a:xfrm>
            <a:off x="461274" y="3935463"/>
            <a:ext cx="3990243" cy="435276"/>
          </a:xfrm>
          <a:prstGeom prst="rect">
            <a:avLst/>
          </a:prstGeom>
          <a:noFill/>
        </p:spPr>
        <p:txBody>
          <a:bodyPr wrap="square" lIns="65306" tIns="32653" rIns="65306" bIns="32653" rtlCol="0">
            <a:spAutoFit/>
          </a:bodyPr>
          <a:lstStyle/>
          <a:p>
            <a:r>
              <a:rPr lang="en-GB" sz="1200" dirty="0" smtClean="0"/>
              <a:t>Ergonomics Anthropometrics Size Materials Transport  Accuracy User Safety</a:t>
            </a:r>
            <a:endParaRPr lang="en-GB" sz="1200" dirty="0"/>
          </a:p>
        </p:txBody>
      </p:sp>
      <p:sp>
        <p:nvSpPr>
          <p:cNvPr id="14" name="TextBox 13"/>
          <p:cNvSpPr txBox="1"/>
          <p:nvPr/>
        </p:nvSpPr>
        <p:spPr>
          <a:xfrm>
            <a:off x="600700" y="4983930"/>
            <a:ext cx="3884079" cy="435276"/>
          </a:xfrm>
          <a:prstGeom prst="rect">
            <a:avLst/>
          </a:prstGeom>
          <a:noFill/>
        </p:spPr>
        <p:txBody>
          <a:bodyPr wrap="square" lIns="65306" tIns="32653" rIns="65306" bIns="32653" rtlCol="0">
            <a:spAutoFit/>
          </a:bodyPr>
          <a:lstStyle/>
          <a:p>
            <a:r>
              <a:rPr lang="en-GB" sz="1200" dirty="0" smtClean="0"/>
              <a:t>Life cycle How long should it last? Fragile Strong Durable Flexible Shatter proof Cost Transport Protect Preserve</a:t>
            </a:r>
            <a:endParaRPr lang="en-GB" sz="1200" dirty="0"/>
          </a:p>
        </p:txBody>
      </p:sp>
      <p:sp>
        <p:nvSpPr>
          <p:cNvPr id="15" name="Rounded Rectangle 14"/>
          <p:cNvSpPr/>
          <p:nvPr/>
        </p:nvSpPr>
        <p:spPr>
          <a:xfrm>
            <a:off x="194091" y="5871482"/>
            <a:ext cx="9517820" cy="79642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96781" y="5848960"/>
            <a:ext cx="9315129" cy="646331"/>
          </a:xfrm>
          <a:prstGeom prst="rect">
            <a:avLst/>
          </a:prstGeom>
          <a:noFill/>
        </p:spPr>
        <p:txBody>
          <a:bodyPr wrap="square" rtlCol="0">
            <a:spAutoFit/>
          </a:bodyPr>
          <a:lstStyle/>
          <a:p>
            <a:r>
              <a:rPr lang="en-GB" dirty="0" smtClean="0"/>
              <a:t>Target Market, Design Movement, Inspired by.., </a:t>
            </a:r>
            <a:r>
              <a:rPr lang="en-GB" dirty="0" smtClean="0"/>
              <a:t>Developed, </a:t>
            </a:r>
            <a:r>
              <a:rPr lang="en-GB" dirty="0" smtClean="0"/>
              <a:t>Development, Specification, Analysis, Product, Testing, Quality Control, Manufacture, Research, lamp component, </a:t>
            </a:r>
            <a:endParaRPr lang="en-GB" dirty="0"/>
          </a:p>
        </p:txBody>
      </p:sp>
    </p:spTree>
    <p:extLst>
      <p:ext uri="{BB962C8B-B14F-4D97-AF65-F5344CB8AC3E}">
        <p14:creationId xmlns:p14="http://schemas.microsoft.com/office/powerpoint/2010/main" val="34306449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302223"/>
              </p:ext>
            </p:extLst>
          </p:nvPr>
        </p:nvGraphicFramePr>
        <p:xfrm>
          <a:off x="1286593" y="108993"/>
          <a:ext cx="6676232" cy="1593850"/>
        </p:xfrm>
        <a:graphic>
          <a:graphicData uri="http://schemas.openxmlformats.org/drawingml/2006/table">
            <a:tbl>
              <a:tblPr firstRow="1" firstCol="1" bandRow="1" bandCol="1"/>
              <a:tblGrid>
                <a:gridCol w="5556991"/>
                <a:gridCol w="672783"/>
                <a:gridCol w="446458"/>
              </a:tblGrid>
              <a:tr h="134620">
                <a:tc>
                  <a:txBody>
                    <a:bodyPr/>
                    <a:lstStyle/>
                    <a:p>
                      <a:pPr>
                        <a:spcAft>
                          <a:spcPts val="0"/>
                        </a:spcAft>
                      </a:pPr>
                      <a:r>
                        <a:rPr lang="en-GB" sz="1100" dirty="0">
                          <a:solidFill>
                            <a:srgbClr val="FFFFFF"/>
                          </a:solidFill>
                          <a:effectLst/>
                          <a:highlight>
                            <a:srgbClr val="000000"/>
                          </a:highlight>
                          <a:latin typeface="Comic Sans MS"/>
                          <a:ea typeface="Times New Roman"/>
                          <a:cs typeface="Times New Roman"/>
                        </a:rPr>
                        <a:t>Development</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110">
                <a:tc>
                  <a:txBody>
                    <a:bodyPr/>
                    <a:lstStyle/>
                    <a:p>
                      <a:pPr>
                        <a:spcAft>
                          <a:spcPts val="0"/>
                        </a:spcAft>
                      </a:pPr>
                      <a:r>
                        <a:rPr lang="en-GB" sz="800">
                          <a:effectLst/>
                          <a:latin typeface="Comic Sans MS"/>
                          <a:ea typeface="Times New Roman"/>
                          <a:cs typeface="Times New Roman"/>
                        </a:rPr>
                        <a:t>Provided little evidence.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620">
                <a:tc>
                  <a:txBody>
                    <a:bodyPr/>
                    <a:lstStyle/>
                    <a:p>
                      <a:pPr>
                        <a:spcAft>
                          <a:spcPts val="0"/>
                        </a:spcAft>
                      </a:pPr>
                      <a:r>
                        <a:rPr lang="en-GB" sz="800" dirty="0">
                          <a:effectLst/>
                          <a:latin typeface="Comic Sans MS"/>
                          <a:ea typeface="Times New Roman"/>
                          <a:cs typeface="Times New Roman"/>
                        </a:rPr>
                        <a:t>Used one idea and developed it a little to produce a final design</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800">
                          <a:effectLst/>
                          <a:latin typeface="Comic Sans MS"/>
                          <a:ea typeface="Times New Roman"/>
                          <a:cs typeface="Times New Roman"/>
                        </a:rPr>
                        <a:t>Used ideas and knowledge and show some ways to produce a final design answering most of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800">
                          <a:effectLst/>
                          <a:latin typeface="Comic Sans MS"/>
                          <a:ea typeface="Times New Roman"/>
                          <a:cs typeface="Times New Roman"/>
                        </a:rPr>
                        <a:t>Used ideas and knowledge in a range of ways to develop a final design answering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800">
                          <a:effectLst/>
                          <a:latin typeface="Comic Sans MS"/>
                          <a:ea typeface="Times New Roman"/>
                          <a:cs typeface="Times New Roman"/>
                        </a:rPr>
                        <a:t>Used ideas and knowledge in several ways (including CAD where applicable) to produce a detailed final design answering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800">
                          <a:effectLst/>
                          <a:latin typeface="Comic Sans MS"/>
                          <a:ea typeface="Times New Roman"/>
                          <a:cs typeface="Times New Roman"/>
                        </a:rPr>
                        <a:t>Used a variety of techniques (including CAD where applicable) and knowledge of working properties of materials/components/ingredients to produce a detailed final design answering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spcAft>
                          <a:spcPts val="0"/>
                        </a:spcAft>
                      </a:pPr>
                      <a:r>
                        <a:rPr lang="en-GB" sz="800" dirty="0">
                          <a:effectLst/>
                          <a:latin typeface="Comic Sans MS"/>
                          <a:ea typeface="Times New Roman"/>
                          <a:cs typeface="Times New Roman"/>
                        </a:rPr>
                        <a:t>Used a wide range of techniques (including CAD where applicable) and knowledge of working properties of materials/components/ingredients, to produce a detailed final design answering the specification.</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36512581"/>
              </p:ext>
            </p:extLst>
          </p:nvPr>
        </p:nvGraphicFramePr>
        <p:xfrm>
          <a:off x="1286593" y="1800544"/>
          <a:ext cx="6667977" cy="1503045"/>
        </p:xfrm>
        <a:graphic>
          <a:graphicData uri="http://schemas.openxmlformats.org/drawingml/2006/table">
            <a:tbl>
              <a:tblPr firstRow="1" firstCol="1" bandRow="1" bandCol="1"/>
              <a:tblGrid>
                <a:gridCol w="5550112"/>
                <a:gridCol w="671407"/>
                <a:gridCol w="446458"/>
              </a:tblGrid>
              <a:tr h="137160">
                <a:tc>
                  <a:txBody>
                    <a:bodyPr/>
                    <a:lstStyle/>
                    <a:p>
                      <a:pPr>
                        <a:spcAft>
                          <a:spcPts val="0"/>
                        </a:spcAft>
                      </a:pPr>
                      <a:r>
                        <a:rPr lang="en-GB" sz="1000" dirty="0">
                          <a:solidFill>
                            <a:srgbClr val="FFFFFF"/>
                          </a:solidFill>
                          <a:effectLst/>
                          <a:highlight>
                            <a:srgbClr val="000000"/>
                          </a:highlight>
                          <a:latin typeface="Comic Sans MS"/>
                          <a:ea typeface="Times New Roman"/>
                          <a:cs typeface="Times New Roman"/>
                        </a:rPr>
                        <a:t>Planning</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015">
                <a:tc>
                  <a:txBody>
                    <a:bodyPr/>
                    <a:lstStyle/>
                    <a:p>
                      <a:pPr>
                        <a:spcAft>
                          <a:spcPts val="0"/>
                        </a:spcAft>
                      </a:pPr>
                      <a:r>
                        <a:rPr lang="en-GB" sz="800">
                          <a:effectLst/>
                          <a:latin typeface="Comic Sans MS"/>
                          <a:ea typeface="Times New Roman"/>
                          <a:cs typeface="Times New Roman"/>
                        </a:rPr>
                        <a:t>Attempted some forward planning.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a:spcAft>
                          <a:spcPts val="0"/>
                        </a:spcAft>
                      </a:pPr>
                      <a:r>
                        <a:rPr lang="en-GB" sz="800">
                          <a:effectLst/>
                          <a:latin typeface="Comic Sans MS"/>
                          <a:ea typeface="Times New Roman"/>
                          <a:cs typeface="Times New Roman"/>
                        </a:rPr>
                        <a:t>Produced a simple plan for making one part of the proposed design.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a:spcAft>
                          <a:spcPts val="0"/>
                        </a:spcAft>
                      </a:pPr>
                      <a:r>
                        <a:rPr lang="en-GB" sz="800">
                          <a:effectLst/>
                          <a:latin typeface="Comic Sans MS"/>
                          <a:ea typeface="Times New Roman"/>
                          <a:cs typeface="Times New Roman"/>
                        </a:rPr>
                        <a:t>Produced simple plans for making more than one part of the proposed design.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a:spcAft>
                          <a:spcPts val="0"/>
                        </a:spcAft>
                      </a:pPr>
                      <a:r>
                        <a:rPr lang="en-GB" sz="800">
                          <a:effectLst/>
                          <a:latin typeface="Comic Sans MS"/>
                          <a:ea typeface="Times New Roman"/>
                          <a:cs typeface="Times New Roman"/>
                        </a:rPr>
                        <a:t>Planned an order of tasks for making the proposed design.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a:spcAft>
                          <a:spcPts val="0"/>
                        </a:spcAft>
                      </a:pPr>
                      <a:r>
                        <a:rPr lang="en-GB" sz="800">
                          <a:effectLst/>
                          <a:latin typeface="Comic Sans MS"/>
                          <a:ea typeface="Times New Roman"/>
                          <a:cs typeface="Times New Roman"/>
                        </a:rPr>
                        <a:t>Planned a mainly correct and workable order of tasks for making the proposed design. Planning evident in some parts of folder.</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885">
                <a:tc>
                  <a:txBody>
                    <a:bodyPr/>
                    <a:lstStyle/>
                    <a:p>
                      <a:pPr>
                        <a:spcAft>
                          <a:spcPts val="0"/>
                        </a:spcAft>
                      </a:pPr>
                      <a:r>
                        <a:rPr lang="en-GB" sz="800">
                          <a:effectLst/>
                          <a:latin typeface="Comic Sans MS"/>
                          <a:ea typeface="Times New Roman"/>
                          <a:cs typeface="Times New Roman"/>
                        </a:rPr>
                        <a:t>Planned a correct and workable order of tasks for making the proposed design. Planning evident in most aspects of folder.</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
                <a:tc>
                  <a:txBody>
                    <a:bodyPr/>
                    <a:lstStyle/>
                    <a:p>
                      <a:pPr>
                        <a:spcAft>
                          <a:spcPts val="0"/>
                        </a:spcAft>
                      </a:pPr>
                      <a:r>
                        <a:rPr lang="en-GB" sz="800" dirty="0">
                          <a:effectLst/>
                          <a:latin typeface="Comic Sans MS"/>
                          <a:ea typeface="Times New Roman"/>
                          <a:cs typeface="Times New Roman"/>
                        </a:rPr>
                        <a:t>Planned a correct order of tasks for making the proposed design which shows where, why and how production decisions were made. Planning evident throughout folder.</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1566418"/>
              </p:ext>
            </p:extLst>
          </p:nvPr>
        </p:nvGraphicFramePr>
        <p:xfrm>
          <a:off x="1286593" y="5077545"/>
          <a:ext cx="6678295" cy="1519555"/>
        </p:xfrm>
        <a:graphic>
          <a:graphicData uri="http://schemas.openxmlformats.org/drawingml/2006/table">
            <a:tbl>
              <a:tblPr firstRow="1" firstCol="1" bandRow="1" bandCol="1"/>
              <a:tblGrid>
                <a:gridCol w="5558367"/>
                <a:gridCol w="673470"/>
                <a:gridCol w="446458"/>
              </a:tblGrid>
              <a:tr h="127000">
                <a:tc>
                  <a:txBody>
                    <a:bodyPr/>
                    <a:lstStyle/>
                    <a:p>
                      <a:pPr>
                        <a:spcAft>
                          <a:spcPts val="0"/>
                        </a:spcAft>
                      </a:pPr>
                      <a:r>
                        <a:rPr lang="en-GB" sz="1000" dirty="0">
                          <a:solidFill>
                            <a:srgbClr val="FFFFFF"/>
                          </a:solidFill>
                          <a:effectLst/>
                          <a:highlight>
                            <a:srgbClr val="000000"/>
                          </a:highlight>
                          <a:latin typeface="Comic Sans MS"/>
                          <a:ea typeface="Times New Roman"/>
                          <a:cs typeface="Times New Roman"/>
                        </a:rPr>
                        <a:t>Evaluation</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a:spcAft>
                          <a:spcPts val="0"/>
                        </a:spcAft>
                      </a:pPr>
                      <a:r>
                        <a:rPr lang="en-GB" sz="800">
                          <a:effectLst/>
                          <a:latin typeface="Comic Sans MS"/>
                          <a:ea typeface="Times New Roman"/>
                          <a:cs typeface="Times New Roman"/>
                        </a:rPr>
                        <a:t>Attempted to evaluate part of the practical work.</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a:spcAft>
                          <a:spcPts val="0"/>
                        </a:spcAft>
                      </a:pPr>
                      <a:r>
                        <a:rPr lang="en-GB" sz="800">
                          <a:effectLst/>
                          <a:latin typeface="Comic Sans MS"/>
                          <a:ea typeface="Times New Roman"/>
                          <a:cs typeface="Times New Roman"/>
                        </a:rPr>
                        <a:t>Attempted to test and evaluate part of the practical work.</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a:spcAft>
                          <a:spcPts val="0"/>
                        </a:spcAft>
                      </a:pPr>
                      <a:r>
                        <a:rPr lang="en-GB" sz="800">
                          <a:effectLst/>
                          <a:latin typeface="Comic Sans MS"/>
                          <a:ea typeface="Times New Roman"/>
                          <a:cs typeface="Times New Roman"/>
                        </a:rPr>
                        <a:t>Tested and evaluated some parts of the practical work</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a:spcAft>
                          <a:spcPts val="0"/>
                        </a:spcAft>
                      </a:pPr>
                      <a:r>
                        <a:rPr lang="en-GB" sz="800" dirty="0">
                          <a:effectLst/>
                          <a:latin typeface="Comic Sans MS"/>
                          <a:ea typeface="Times New Roman"/>
                          <a:cs typeface="Times New Roman"/>
                        </a:rPr>
                        <a:t>Tested and evaluated most parts of the practical work and made some suitable changes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a:spcAft>
                          <a:spcPts val="0"/>
                        </a:spcAft>
                      </a:pPr>
                      <a:r>
                        <a:rPr lang="en-GB" sz="800">
                          <a:effectLst/>
                          <a:latin typeface="Comic Sans MS"/>
                          <a:ea typeface="Times New Roman"/>
                          <a:cs typeface="Times New Roman"/>
                        </a:rPr>
                        <a:t>Tested, evaluated and modified the practical work during designing and making where necessary against design criteria.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195">
                <a:tc>
                  <a:txBody>
                    <a:bodyPr/>
                    <a:lstStyle/>
                    <a:p>
                      <a:pPr>
                        <a:spcAft>
                          <a:spcPts val="0"/>
                        </a:spcAft>
                      </a:pPr>
                      <a:r>
                        <a:rPr lang="en-GB" sz="800">
                          <a:effectLst/>
                          <a:latin typeface="Comic Sans MS"/>
                          <a:ea typeface="Times New Roman"/>
                          <a:cs typeface="Times New Roman"/>
                        </a:rPr>
                        <a:t>Tested, evaluated and modified the practical work during designing and making process where necessary, including feedback from Client/User with explanations.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0">
                <a:tc>
                  <a:txBody>
                    <a:bodyPr/>
                    <a:lstStyle/>
                    <a:p>
                      <a:pPr>
                        <a:spcAft>
                          <a:spcPts val="0"/>
                        </a:spcAft>
                      </a:pPr>
                      <a:r>
                        <a:rPr lang="en-GB" sz="800">
                          <a:effectLst/>
                          <a:latin typeface="Comic Sans MS"/>
                          <a:ea typeface="Times New Roman"/>
                          <a:cs typeface="Times New Roman"/>
                        </a:rPr>
                        <a:t>Tested, usefully evaluated and successfully modified work throughout the designing and making process where necessary including taking account of Client/ User/ Third party opinion and adapting final design for manufacture.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33675325"/>
              </p:ext>
            </p:extLst>
          </p:nvPr>
        </p:nvGraphicFramePr>
        <p:xfrm>
          <a:off x="1286593" y="3378355"/>
          <a:ext cx="6664537" cy="1472565"/>
        </p:xfrm>
        <a:graphic>
          <a:graphicData uri="http://schemas.openxmlformats.org/drawingml/2006/table">
            <a:tbl>
              <a:tblPr firstRow="1" firstCol="1" bandRow="1" bandCol="1"/>
              <a:tblGrid>
                <a:gridCol w="5546672"/>
                <a:gridCol w="672095"/>
                <a:gridCol w="445770"/>
              </a:tblGrid>
              <a:tr h="138430">
                <a:tc>
                  <a:txBody>
                    <a:bodyPr/>
                    <a:lstStyle/>
                    <a:p>
                      <a:pPr>
                        <a:spcAft>
                          <a:spcPts val="0"/>
                        </a:spcAft>
                      </a:pPr>
                      <a:r>
                        <a:rPr lang="en-GB" sz="800">
                          <a:solidFill>
                            <a:srgbClr val="FFFFFF"/>
                          </a:solidFill>
                          <a:effectLst/>
                          <a:highlight>
                            <a:srgbClr val="000000"/>
                          </a:highlight>
                          <a:latin typeface="Comic Sans MS"/>
                          <a:ea typeface="Times New Roman"/>
                          <a:cs typeface="Times New Roman"/>
                        </a:rPr>
                        <a:t>Graphics Skills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430">
                <a:tc>
                  <a:txBody>
                    <a:bodyPr/>
                    <a:lstStyle/>
                    <a:p>
                      <a:pPr>
                        <a:spcAft>
                          <a:spcPts val="0"/>
                        </a:spcAft>
                      </a:pPr>
                      <a:r>
                        <a:rPr lang="en-GB" sz="800">
                          <a:effectLst/>
                          <a:latin typeface="Comic Sans MS"/>
                          <a:ea typeface="Times New Roman"/>
                          <a:cs typeface="Times New Roman"/>
                        </a:rPr>
                        <a:t>Used very limited communication, graphical and ICT skills. Spelling and grammar mistakes throughout.</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285">
                <a:tc>
                  <a:txBody>
                    <a:bodyPr/>
                    <a:lstStyle/>
                    <a:p>
                      <a:pPr>
                        <a:spcAft>
                          <a:spcPts val="0"/>
                        </a:spcAft>
                      </a:pPr>
                      <a:r>
                        <a:rPr lang="en-GB" sz="800">
                          <a:effectLst/>
                          <a:latin typeface="Comic Sans MS"/>
                          <a:ea typeface="Times New Roman"/>
                          <a:cs typeface="Times New Roman"/>
                        </a:rPr>
                        <a:t>Used limited communication, graphical and ICT skills. Mistakes in spelling and grammar. Very basic use of technical language.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430">
                <a:tc>
                  <a:txBody>
                    <a:bodyPr/>
                    <a:lstStyle/>
                    <a:p>
                      <a:pPr>
                        <a:spcAft>
                          <a:spcPts val="0"/>
                        </a:spcAft>
                      </a:pPr>
                      <a:r>
                        <a:rPr lang="en-GB" sz="800">
                          <a:effectLst/>
                          <a:latin typeface="Comic Sans MS"/>
                          <a:ea typeface="Times New Roman"/>
                          <a:cs typeface="Times New Roman"/>
                        </a:rPr>
                        <a:t>Used some suitable communication, graphical and ICT skills to express ideas. Few technical terms used.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430">
                <a:tc>
                  <a:txBody>
                    <a:bodyPr/>
                    <a:lstStyle/>
                    <a:p>
                      <a:pPr>
                        <a:spcAft>
                          <a:spcPts val="0"/>
                        </a:spcAft>
                      </a:pPr>
                      <a:r>
                        <a:rPr lang="en-GB" sz="800">
                          <a:effectLst/>
                          <a:latin typeface="Comic Sans MS"/>
                          <a:ea typeface="Times New Roman"/>
                          <a:cs typeface="Times New Roman"/>
                        </a:rPr>
                        <a:t>Used suitable communication, graphical and ICT skills that express ideas. Some technical language used.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430">
                <a:tc>
                  <a:txBody>
                    <a:bodyPr/>
                    <a:lstStyle/>
                    <a:p>
                      <a:pPr>
                        <a:spcAft>
                          <a:spcPts val="0"/>
                        </a:spcAft>
                      </a:pPr>
                      <a:r>
                        <a:rPr lang="en-GB" sz="800">
                          <a:effectLst/>
                          <a:latin typeface="Comic Sans MS"/>
                          <a:ea typeface="Times New Roman"/>
                          <a:cs typeface="Times New Roman"/>
                        </a:rPr>
                        <a:t>Used a range of communication, graphical and ICT skills that express ideas. Technical language used correctly.</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60">
                <a:tc>
                  <a:txBody>
                    <a:bodyPr/>
                    <a:lstStyle/>
                    <a:p>
                      <a:pPr>
                        <a:spcAft>
                          <a:spcPts val="0"/>
                        </a:spcAft>
                      </a:pPr>
                      <a:r>
                        <a:rPr lang="en-GB" sz="800">
                          <a:effectLst/>
                          <a:latin typeface="Comic Sans MS"/>
                          <a:ea typeface="Times New Roman"/>
                          <a:cs typeface="Times New Roman"/>
                        </a:rPr>
                        <a:t>Used a suitable range of communication, graphical and ICT skills that express ideas to others effectively. Correct technical terms are used in a clear and concise way.</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15">
                <a:tc>
                  <a:txBody>
                    <a:bodyPr/>
                    <a:lstStyle/>
                    <a:p>
                      <a:pPr>
                        <a:spcAft>
                          <a:spcPts val="0"/>
                        </a:spcAft>
                      </a:pPr>
                      <a:r>
                        <a:rPr lang="en-GB" sz="800" dirty="0">
                          <a:effectLst/>
                          <a:latin typeface="Comic Sans MS"/>
                          <a:ea typeface="Times New Roman"/>
                          <a:cs typeface="Times New Roman"/>
                        </a:rPr>
                        <a:t>Used a wide range of communication, graphical and ICT skills skilfully that express ideas to others usefully and accurately. Correct use of relevant technical language in a clear and grammatical way.</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1620044" y="3118922"/>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5170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973864694"/>
              </p:ext>
            </p:extLst>
          </p:nvPr>
        </p:nvGraphicFramePr>
        <p:xfrm>
          <a:off x="1130576" y="260649"/>
          <a:ext cx="6559974" cy="1401445"/>
        </p:xfrm>
        <a:graphic>
          <a:graphicData uri="http://schemas.openxmlformats.org/drawingml/2006/table">
            <a:tbl>
              <a:tblPr firstRow="1" firstCol="1" bandRow="1" bandCol="1"/>
              <a:tblGrid>
                <a:gridCol w="5459307"/>
                <a:gridCol w="661088"/>
                <a:gridCol w="439579"/>
              </a:tblGrid>
              <a:tr h="209550">
                <a:tc>
                  <a:txBody>
                    <a:bodyPr/>
                    <a:lstStyle/>
                    <a:p>
                      <a:pPr>
                        <a:spcAft>
                          <a:spcPts val="0"/>
                        </a:spcAft>
                      </a:pPr>
                      <a:r>
                        <a:rPr lang="en-GB" sz="1100" dirty="0">
                          <a:solidFill>
                            <a:srgbClr val="FFFFFF"/>
                          </a:solidFill>
                          <a:effectLst/>
                          <a:highlight>
                            <a:srgbClr val="000000"/>
                          </a:highlight>
                          <a:latin typeface="Comic Sans MS"/>
                          <a:ea typeface="Times New Roman"/>
                          <a:cs typeface="Times New Roman"/>
                        </a:rPr>
                        <a:t>Research</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335">
                <a:tc>
                  <a:txBody>
                    <a:bodyPr/>
                    <a:lstStyle/>
                    <a:p>
                      <a:pPr>
                        <a:spcAft>
                          <a:spcPts val="0"/>
                        </a:spcAft>
                      </a:pPr>
                      <a:r>
                        <a:rPr lang="en-GB" sz="800">
                          <a:effectLst/>
                          <a:latin typeface="Comic Sans MS"/>
                          <a:ea typeface="Times New Roman"/>
                          <a:cs typeface="Times New Roman"/>
                        </a:rPr>
                        <a:t>Gathered information from one place.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a:txBody>
                    <a:bodyPr/>
                    <a:lstStyle/>
                    <a:p>
                      <a:pPr>
                        <a:spcAft>
                          <a:spcPts val="0"/>
                        </a:spcAft>
                      </a:pPr>
                      <a:r>
                        <a:rPr lang="en-GB" sz="800">
                          <a:effectLst/>
                          <a:latin typeface="Comic Sans MS"/>
                          <a:ea typeface="Times New Roman"/>
                          <a:cs typeface="Times New Roman"/>
                        </a:rPr>
                        <a:t>Gathered information from more than one place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spcAft>
                          <a:spcPts val="0"/>
                        </a:spcAft>
                      </a:pPr>
                      <a:r>
                        <a:rPr lang="en-GB" sz="800">
                          <a:effectLst/>
                          <a:latin typeface="Comic Sans MS"/>
                          <a:ea typeface="Times New Roman"/>
                          <a:cs typeface="Times New Roman"/>
                        </a:rPr>
                        <a:t>Gathered information from some different places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spcAft>
                          <a:spcPts val="0"/>
                        </a:spcAft>
                      </a:pPr>
                      <a:r>
                        <a:rPr lang="en-GB" sz="800">
                          <a:effectLst/>
                          <a:latin typeface="Comic Sans MS"/>
                          <a:ea typeface="Times New Roman"/>
                          <a:cs typeface="Times New Roman"/>
                        </a:rPr>
                        <a:t>Gathered information from several suitable places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GB" sz="800">
                          <a:effectLst/>
                          <a:latin typeface="Comic Sans MS"/>
                          <a:ea typeface="Times New Roman"/>
                          <a:cs typeface="Times New Roman"/>
                        </a:rPr>
                        <a:t>Gathered information from a variety of relevant places and put it in order</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spcAft>
                          <a:spcPts val="0"/>
                        </a:spcAft>
                      </a:pPr>
                      <a:r>
                        <a:rPr lang="en-GB" sz="800">
                          <a:effectLst/>
                          <a:latin typeface="Comic Sans MS"/>
                          <a:ea typeface="Times New Roman"/>
                          <a:cs typeface="Times New Roman"/>
                        </a:rPr>
                        <a:t>Gathered a well ordered and relevant range of suitable information from a variety of places.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55">
                <a:tc>
                  <a:txBody>
                    <a:bodyPr/>
                    <a:lstStyle/>
                    <a:p>
                      <a:pPr>
                        <a:spcAft>
                          <a:spcPts val="0"/>
                        </a:spcAft>
                      </a:pPr>
                      <a:r>
                        <a:rPr lang="en-GB" sz="800">
                          <a:effectLst/>
                          <a:latin typeface="Comic Sans MS"/>
                          <a:ea typeface="Times New Roman"/>
                          <a:cs typeface="Times New Roman"/>
                        </a:rPr>
                        <a:t>Gathered a well organised and relevant range of suitable information from a wide variety of places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5981417"/>
              </p:ext>
            </p:extLst>
          </p:nvPr>
        </p:nvGraphicFramePr>
        <p:xfrm>
          <a:off x="1130575" y="1772817"/>
          <a:ext cx="6564101" cy="1478915"/>
        </p:xfrm>
        <a:graphic>
          <a:graphicData uri="http://schemas.openxmlformats.org/drawingml/2006/table">
            <a:tbl>
              <a:tblPr firstRow="1" firstCol="1" bandRow="1" bandCol="1"/>
              <a:tblGrid>
                <a:gridCol w="5462746"/>
                <a:gridCol w="661776"/>
                <a:gridCol w="439579"/>
              </a:tblGrid>
              <a:tr h="219075">
                <a:tc>
                  <a:txBody>
                    <a:bodyPr/>
                    <a:lstStyle/>
                    <a:p>
                      <a:pPr>
                        <a:spcAft>
                          <a:spcPts val="0"/>
                        </a:spcAft>
                      </a:pPr>
                      <a:r>
                        <a:rPr lang="en-GB" sz="1100" dirty="0">
                          <a:solidFill>
                            <a:srgbClr val="FFFFFF"/>
                          </a:solidFill>
                          <a:effectLst/>
                          <a:highlight>
                            <a:srgbClr val="000000"/>
                          </a:highlight>
                          <a:latin typeface="Comic Sans MS"/>
                          <a:ea typeface="Times New Roman"/>
                          <a:cs typeface="Times New Roman"/>
                        </a:rPr>
                        <a:t>Analysis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a:spcAft>
                          <a:spcPts val="0"/>
                        </a:spcAft>
                      </a:pPr>
                      <a:r>
                        <a:rPr lang="en-GB" sz="800">
                          <a:effectLst/>
                          <a:latin typeface="Comic Sans MS"/>
                          <a:ea typeface="Times New Roman"/>
                          <a:cs typeface="Times New Roman"/>
                        </a:rPr>
                        <a:t>Provided little evidence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spcAft>
                          <a:spcPts val="0"/>
                        </a:spcAft>
                      </a:pPr>
                      <a:r>
                        <a:rPr lang="en-GB" sz="800">
                          <a:effectLst/>
                          <a:latin typeface="Comic Sans MS"/>
                          <a:ea typeface="Times New Roman"/>
                          <a:cs typeface="Times New Roman"/>
                        </a:rPr>
                        <a:t>Analysed a part of the chosen task and some research information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05">
                <a:tc>
                  <a:txBody>
                    <a:bodyPr/>
                    <a:lstStyle/>
                    <a:p>
                      <a:pPr>
                        <a:spcAft>
                          <a:spcPts val="0"/>
                        </a:spcAft>
                      </a:pPr>
                      <a:r>
                        <a:rPr lang="en-GB" sz="800">
                          <a:effectLst/>
                          <a:latin typeface="Comic Sans MS"/>
                          <a:ea typeface="Times New Roman"/>
                          <a:cs typeface="Times New Roman"/>
                        </a:rPr>
                        <a:t>Analysed some parts of the chosen task and most research information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55">
                <a:tc>
                  <a:txBody>
                    <a:bodyPr/>
                    <a:lstStyle/>
                    <a:p>
                      <a:pPr>
                        <a:spcAft>
                          <a:spcPts val="0"/>
                        </a:spcAft>
                      </a:pPr>
                      <a:r>
                        <a:rPr lang="en-GB" sz="800" dirty="0">
                          <a:effectLst/>
                          <a:latin typeface="Comic Sans MS"/>
                          <a:ea typeface="Times New Roman"/>
                          <a:cs typeface="Times New Roman"/>
                        </a:rPr>
                        <a:t>Analysed most parts of the chosen task and all of the research including products.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95">
                <a:tc>
                  <a:txBody>
                    <a:bodyPr/>
                    <a:lstStyle/>
                    <a:p>
                      <a:pPr>
                        <a:spcAft>
                          <a:spcPts val="0"/>
                        </a:spcAft>
                      </a:pPr>
                      <a:r>
                        <a:rPr lang="en-GB" sz="800">
                          <a:effectLst/>
                          <a:latin typeface="Comic Sans MS"/>
                          <a:ea typeface="Times New Roman"/>
                          <a:cs typeface="Times New Roman"/>
                        </a:rPr>
                        <a:t>Analysed the chosen task in some detail and all of the research including products/systems.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a:txBody>
                    <a:bodyPr/>
                    <a:lstStyle/>
                    <a:p>
                      <a:pPr>
                        <a:spcAft>
                          <a:spcPts val="0"/>
                        </a:spcAft>
                      </a:pPr>
                      <a:r>
                        <a:rPr lang="en-GB" sz="800">
                          <a:effectLst/>
                          <a:latin typeface="Comic Sans MS"/>
                          <a:ea typeface="Times New Roman"/>
                          <a:cs typeface="Times New Roman"/>
                        </a:rPr>
                        <a:t>Analysed the chosen task and context thoroughly and all of the research including products/systems.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40">
                <a:tc>
                  <a:txBody>
                    <a:bodyPr/>
                    <a:lstStyle/>
                    <a:p>
                      <a:pPr>
                        <a:spcAft>
                          <a:spcPts val="0"/>
                        </a:spcAft>
                      </a:pPr>
                      <a:r>
                        <a:rPr lang="en-GB" sz="800" dirty="0">
                          <a:effectLst/>
                          <a:latin typeface="Comic Sans MS"/>
                          <a:ea typeface="Times New Roman"/>
                          <a:cs typeface="Times New Roman"/>
                        </a:rPr>
                        <a:t>Analysed the chosen task and context and all of the relevant research thoroughly, logically and effectively including products/systems.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10916597"/>
              </p:ext>
            </p:extLst>
          </p:nvPr>
        </p:nvGraphicFramePr>
        <p:xfrm>
          <a:off x="1130575" y="3429001"/>
          <a:ext cx="6564101" cy="1541145"/>
        </p:xfrm>
        <a:graphic>
          <a:graphicData uri="http://schemas.openxmlformats.org/drawingml/2006/table">
            <a:tbl>
              <a:tblPr firstRow="1" firstCol="1" bandRow="1" bandCol="1"/>
              <a:tblGrid>
                <a:gridCol w="5462746"/>
                <a:gridCol w="661776"/>
                <a:gridCol w="439579"/>
              </a:tblGrid>
              <a:tr h="205105">
                <a:tc>
                  <a:txBody>
                    <a:bodyPr/>
                    <a:lstStyle/>
                    <a:p>
                      <a:pPr>
                        <a:spcAft>
                          <a:spcPts val="0"/>
                        </a:spcAft>
                      </a:pPr>
                      <a:r>
                        <a:rPr lang="en-GB" sz="1100" dirty="0">
                          <a:solidFill>
                            <a:srgbClr val="FFFFFF"/>
                          </a:solidFill>
                          <a:effectLst/>
                          <a:highlight>
                            <a:srgbClr val="000000"/>
                          </a:highlight>
                          <a:latin typeface="Comic Sans MS"/>
                          <a:ea typeface="Times New Roman"/>
                          <a:cs typeface="Times New Roman"/>
                        </a:rPr>
                        <a:t>Specification</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
                <a:tc>
                  <a:txBody>
                    <a:bodyPr/>
                    <a:lstStyle/>
                    <a:p>
                      <a:pPr>
                        <a:spcAft>
                          <a:spcPts val="0"/>
                        </a:spcAft>
                      </a:pPr>
                      <a:r>
                        <a:rPr lang="en-GB" sz="800">
                          <a:effectLst/>
                          <a:latin typeface="Comic Sans MS"/>
                          <a:ea typeface="Times New Roman"/>
                          <a:cs typeface="Times New Roman"/>
                        </a:rPr>
                        <a:t>Stated one important feature of the proposed design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95">
                <a:tc>
                  <a:txBody>
                    <a:bodyPr/>
                    <a:lstStyle/>
                    <a:p>
                      <a:pPr>
                        <a:spcAft>
                          <a:spcPts val="0"/>
                        </a:spcAft>
                      </a:pPr>
                      <a:r>
                        <a:rPr lang="en-GB" sz="800">
                          <a:effectLst/>
                          <a:latin typeface="Comic Sans MS"/>
                          <a:ea typeface="Times New Roman"/>
                          <a:cs typeface="Times New Roman"/>
                        </a:rPr>
                        <a:t>Stated more than one important feature of the proposed design including User.</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a:spcAft>
                          <a:spcPts val="0"/>
                        </a:spcAft>
                      </a:pPr>
                      <a:r>
                        <a:rPr lang="en-GB" sz="800">
                          <a:effectLst/>
                          <a:latin typeface="Comic Sans MS"/>
                          <a:ea typeface="Times New Roman"/>
                          <a:cs typeface="Times New Roman"/>
                        </a:rPr>
                        <a:t>Stated the main features of the proposed design, Target market/User and making, using the task analysis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20">
                <a:tc>
                  <a:txBody>
                    <a:bodyPr/>
                    <a:lstStyle/>
                    <a:p>
                      <a:pPr>
                        <a:spcAft>
                          <a:spcPts val="0"/>
                        </a:spcAft>
                      </a:pPr>
                      <a:r>
                        <a:rPr lang="en-GB" sz="800">
                          <a:effectLst/>
                          <a:latin typeface="Comic Sans MS"/>
                          <a:ea typeface="Times New Roman"/>
                          <a:cs typeface="Times New Roman"/>
                        </a:rPr>
                        <a:t>Stated most features of the proposed design, Target market/User and making, using the task analysis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5">
                <a:tc>
                  <a:txBody>
                    <a:bodyPr/>
                    <a:lstStyle/>
                    <a:p>
                      <a:pPr>
                        <a:spcAft>
                          <a:spcPts val="0"/>
                        </a:spcAft>
                      </a:pPr>
                      <a:r>
                        <a:rPr lang="en-GB" sz="800">
                          <a:effectLst/>
                          <a:latin typeface="Comic Sans MS"/>
                          <a:ea typeface="Times New Roman"/>
                          <a:cs typeface="Times New Roman"/>
                        </a:rPr>
                        <a:t>Stated all the features of the proposed design, Target market/User and making, using the task analysis.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a:txBody>
                    <a:bodyPr/>
                    <a:lstStyle/>
                    <a:p>
                      <a:pPr>
                        <a:spcAft>
                          <a:spcPts val="0"/>
                        </a:spcAft>
                      </a:pPr>
                      <a:r>
                        <a:rPr lang="en-GB" sz="800">
                          <a:effectLst/>
                          <a:latin typeface="Comic Sans MS"/>
                          <a:ea typeface="Times New Roman"/>
                          <a:cs typeface="Times New Roman"/>
                        </a:rPr>
                        <a:t>Stated with details, all the features of the proposed design and identified Target market/User, closely using the task analysis and suggested manufacturing techniques.</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GB" sz="800" dirty="0">
                          <a:effectLst/>
                          <a:latin typeface="Comic Sans MS"/>
                          <a:ea typeface="Times New Roman"/>
                          <a:cs typeface="Times New Roman"/>
                        </a:rPr>
                        <a:t>Stated with details and reasons, all the features of the proposed design and target market/user’s profile, closely using the task analysis and specific manufacturing techniques.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492046"/>
              </p:ext>
            </p:extLst>
          </p:nvPr>
        </p:nvGraphicFramePr>
        <p:xfrm>
          <a:off x="1130575" y="5301208"/>
          <a:ext cx="6597120" cy="1325880"/>
        </p:xfrm>
        <a:graphic>
          <a:graphicData uri="http://schemas.openxmlformats.org/drawingml/2006/table">
            <a:tbl>
              <a:tblPr firstRow="1" firstCol="1" bandRow="1" bandCol="1"/>
              <a:tblGrid>
                <a:gridCol w="5490263"/>
                <a:gridCol w="665215"/>
                <a:gridCol w="441642"/>
              </a:tblGrid>
              <a:tr h="0">
                <a:tc>
                  <a:txBody>
                    <a:bodyPr/>
                    <a:lstStyle/>
                    <a:p>
                      <a:pPr>
                        <a:spcAft>
                          <a:spcPts val="0"/>
                        </a:spcAft>
                      </a:pPr>
                      <a:r>
                        <a:rPr lang="en-GB" sz="1100" dirty="0">
                          <a:solidFill>
                            <a:srgbClr val="FFFFFF"/>
                          </a:solidFill>
                          <a:effectLst/>
                          <a:highlight>
                            <a:srgbClr val="000000"/>
                          </a:highlight>
                          <a:latin typeface="Comic Sans MS"/>
                          <a:ea typeface="Times New Roman"/>
                          <a:cs typeface="Times New Roman"/>
                        </a:rPr>
                        <a:t>Ideas</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one idea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G</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at least two ideas based on some statements in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F</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at some varied ideas based on most statements in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E</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at some ideas showing some creativity, based on all the statements in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D</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a range of ideas, showing creativity, based on all the statements in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C</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a:effectLst/>
                          <a:latin typeface="Comic Sans MS"/>
                          <a:ea typeface="Times New Roman"/>
                          <a:cs typeface="Times New Roman"/>
                        </a:rPr>
                        <a:t>Produced a wide range of creative, innovative ideas based on all the statements in the specification</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B</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Comic Sans MS"/>
                          <a:ea typeface="Times New Roman"/>
                          <a:cs typeface="Times New Roman"/>
                        </a:rPr>
                        <a:t> </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800" dirty="0">
                          <a:effectLst/>
                          <a:latin typeface="Comic Sans MS"/>
                          <a:ea typeface="Times New Roman"/>
                          <a:cs typeface="Times New Roman"/>
                        </a:rPr>
                        <a:t>Produced a wide range of original, creative, innovative ideas showing some flair based on all the statements in the specification</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Comic Sans MS"/>
                          <a:ea typeface="Times New Roman"/>
                          <a:cs typeface="Times New Roman"/>
                        </a:rPr>
                        <a:t>A</a:t>
                      </a:r>
                      <a:endParaRPr lang="en-GB" sz="120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dirty="0">
                          <a:effectLst/>
                          <a:latin typeface="Comic Sans MS"/>
                          <a:ea typeface="Times New Roman"/>
                          <a:cs typeface="Times New Roman"/>
                        </a:rPr>
                        <a:t> </a:t>
                      </a:r>
                      <a:endParaRPr lang="en-GB" sz="1200" dirty="0">
                        <a:effectLst/>
                        <a:latin typeface="Cambria"/>
                        <a:ea typeface="Cambria"/>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2"/>
          <p:cNvSpPr>
            <a:spLocks noChangeArrowheads="1"/>
          </p:cNvSpPr>
          <p:nvPr/>
        </p:nvSpPr>
        <p:spPr bwMode="auto">
          <a:xfrm>
            <a:off x="952078" y="592120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00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471" y="260649"/>
            <a:ext cx="1127939" cy="1123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V Boli" pitchFamily="2" charset="0"/>
              <a:cs typeface="MV Boli" pitchFamily="2" charset="0"/>
            </a:endParaRPr>
          </a:p>
        </p:txBody>
      </p:sp>
      <p:pic>
        <p:nvPicPr>
          <p:cNvPr id="8194" name="Picture 2" descr="http://mail.colonial.net/~hkaiter/scienceimagesB/cm-mm-ruler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431" y="118065"/>
            <a:ext cx="2631281" cy="1981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085" y="1474173"/>
            <a:ext cx="3744416" cy="369332"/>
          </a:xfrm>
          <a:prstGeom prst="rect">
            <a:avLst/>
          </a:prstGeom>
          <a:noFill/>
        </p:spPr>
        <p:txBody>
          <a:bodyPr wrap="square" rtlCol="0">
            <a:spAutoFit/>
          </a:bodyPr>
          <a:lstStyle/>
          <a:p>
            <a:r>
              <a:rPr lang="en-GB" dirty="0" smtClean="0">
                <a:latin typeface="MV Boli" pitchFamily="2" charset="0"/>
                <a:cs typeface="MV Boli" pitchFamily="2" charset="0"/>
              </a:rPr>
              <a:t>2 Dimensions to 3 Dimensions</a:t>
            </a:r>
            <a:endParaRPr lang="en-GB" dirty="0">
              <a:latin typeface="MV Boli" pitchFamily="2" charset="0"/>
              <a:cs typeface="MV Boli" pitchFamily="2" charset="0"/>
            </a:endParaRPr>
          </a:p>
        </p:txBody>
      </p:sp>
      <p:sp>
        <p:nvSpPr>
          <p:cNvPr id="7" name="Rectangle 6"/>
          <p:cNvSpPr/>
          <p:nvPr/>
        </p:nvSpPr>
        <p:spPr>
          <a:xfrm>
            <a:off x="93644" y="4187797"/>
            <a:ext cx="8249141" cy="2492990"/>
          </a:xfrm>
          <a:prstGeom prst="rect">
            <a:avLst/>
          </a:prstGeom>
        </p:spPr>
        <p:txBody>
          <a:bodyPr wrap="square">
            <a:spAutoFit/>
          </a:bodyPr>
          <a:lstStyle/>
          <a:p>
            <a:r>
              <a:rPr lang="en-GB" sz="1200" b="1" dirty="0">
                <a:latin typeface="Comic Sans MS" pitchFamily="66" charset="0"/>
              </a:rPr>
              <a:t>C – COST </a:t>
            </a:r>
            <a:r>
              <a:rPr lang="en-GB" sz="1200" dirty="0">
                <a:latin typeface="Comic Sans MS" pitchFamily="66" charset="0"/>
              </a:rPr>
              <a:t>–</a:t>
            </a:r>
            <a:r>
              <a:rPr lang="en-GB" sz="1200" dirty="0">
                <a:solidFill>
                  <a:srgbClr val="FF0000"/>
                </a:solidFill>
                <a:latin typeface="Comic Sans MS" pitchFamily="66" charset="0"/>
              </a:rPr>
              <a:t> How does it cost to make or sell? Where is it sold? Is it value for money?</a:t>
            </a:r>
            <a:r>
              <a:rPr lang="en-GB" sz="1200" dirty="0">
                <a:latin typeface="Comic Sans MS" pitchFamily="66" charset="0"/>
              </a:rPr>
              <a:t> </a:t>
            </a:r>
          </a:p>
          <a:p>
            <a:endParaRPr lang="en-GB" sz="1200" b="1" dirty="0">
              <a:latin typeface="Comic Sans MS" pitchFamily="66" charset="0"/>
            </a:endParaRPr>
          </a:p>
          <a:p>
            <a:r>
              <a:rPr lang="en-GB" sz="1200" b="1" dirty="0">
                <a:latin typeface="Comic Sans MS" pitchFamily="66" charset="0"/>
              </a:rPr>
              <a:t>A – AESTHETICS – </a:t>
            </a:r>
            <a:r>
              <a:rPr lang="en-GB" sz="1200" dirty="0">
                <a:solidFill>
                  <a:srgbClr val="FF0000"/>
                </a:solidFill>
                <a:latin typeface="Comic Sans MS" pitchFamily="66" charset="0"/>
              </a:rPr>
              <a:t>What does it look like? Is it appealing? Colour? Pattern? Shape?</a:t>
            </a:r>
          </a:p>
          <a:p>
            <a:endParaRPr lang="en-GB" sz="1200" dirty="0">
              <a:latin typeface="Comic Sans MS" pitchFamily="66" charset="0"/>
            </a:endParaRPr>
          </a:p>
          <a:p>
            <a:r>
              <a:rPr lang="en-GB" sz="1200" b="1" dirty="0">
                <a:latin typeface="Comic Sans MS" pitchFamily="66" charset="0"/>
              </a:rPr>
              <a:t>F – FUNCTION – </a:t>
            </a:r>
            <a:r>
              <a:rPr lang="en-GB" sz="1200" dirty="0">
                <a:solidFill>
                  <a:srgbClr val="FF0000"/>
                </a:solidFill>
                <a:latin typeface="Comic Sans MS" pitchFamily="66" charset="0"/>
              </a:rPr>
              <a:t>What does it do? Is it appropriate? </a:t>
            </a:r>
          </a:p>
          <a:p>
            <a:endParaRPr lang="en-GB" sz="1200" dirty="0">
              <a:solidFill>
                <a:srgbClr val="FF0000"/>
              </a:solidFill>
              <a:latin typeface="Comic Sans MS" pitchFamily="66" charset="0"/>
            </a:endParaRPr>
          </a:p>
          <a:p>
            <a:r>
              <a:rPr lang="en-GB" sz="1200" b="1" dirty="0">
                <a:latin typeface="Comic Sans MS" pitchFamily="66" charset="0"/>
              </a:rPr>
              <a:t>E – ERGONOMICS – </a:t>
            </a:r>
            <a:r>
              <a:rPr lang="en-GB" sz="1200" dirty="0">
                <a:solidFill>
                  <a:srgbClr val="FF0000"/>
                </a:solidFill>
                <a:latin typeface="Comic Sans MS" pitchFamily="66" charset="0"/>
              </a:rPr>
              <a:t>Is it comfy to use? Does it fit the human body?</a:t>
            </a:r>
          </a:p>
          <a:p>
            <a:endParaRPr lang="en-GB" sz="1200" dirty="0">
              <a:latin typeface="Comic Sans MS" pitchFamily="66" charset="0"/>
            </a:endParaRPr>
          </a:p>
          <a:p>
            <a:r>
              <a:rPr lang="en-GB" sz="1200" b="1" dirty="0">
                <a:latin typeface="Comic Sans MS" pitchFamily="66" charset="0"/>
              </a:rPr>
              <a:t>Q – QUALITY </a:t>
            </a:r>
            <a:r>
              <a:rPr lang="en-GB" sz="1200" dirty="0">
                <a:latin typeface="Comic Sans MS" pitchFamily="66" charset="0"/>
              </a:rPr>
              <a:t>– </a:t>
            </a:r>
            <a:r>
              <a:rPr lang="en-GB" sz="1200" dirty="0">
                <a:solidFill>
                  <a:srgbClr val="FF0000"/>
                </a:solidFill>
                <a:latin typeface="Comic Sans MS" pitchFamily="66" charset="0"/>
              </a:rPr>
              <a:t>Is it well made? </a:t>
            </a:r>
          </a:p>
          <a:p>
            <a:endParaRPr lang="en-GB" sz="1200" b="1" dirty="0">
              <a:latin typeface="Comic Sans MS" pitchFamily="66" charset="0"/>
            </a:endParaRPr>
          </a:p>
          <a:p>
            <a:r>
              <a:rPr lang="en-GB" sz="1200" b="1" dirty="0">
                <a:latin typeface="Comic Sans MS" pitchFamily="66" charset="0"/>
              </a:rPr>
              <a:t>U – USER – </a:t>
            </a:r>
            <a:r>
              <a:rPr lang="en-GB" sz="1200" dirty="0">
                <a:solidFill>
                  <a:srgbClr val="FF0000"/>
                </a:solidFill>
                <a:latin typeface="Comic Sans MS" pitchFamily="66" charset="0"/>
              </a:rPr>
              <a:t>Who is it for? Who uses it?</a:t>
            </a:r>
          </a:p>
          <a:p>
            <a:endParaRPr lang="en-GB" sz="1200" dirty="0">
              <a:latin typeface="Comic Sans MS" pitchFamily="66" charset="0"/>
            </a:endParaRPr>
          </a:p>
          <a:p>
            <a:r>
              <a:rPr lang="en-GB" sz="1200" b="1" dirty="0">
                <a:latin typeface="Comic Sans MS" pitchFamily="66" charset="0"/>
              </a:rPr>
              <a:t>E – ENVIRONMENT </a:t>
            </a:r>
            <a:r>
              <a:rPr lang="en-GB" sz="1200" dirty="0">
                <a:latin typeface="Comic Sans MS" pitchFamily="66" charset="0"/>
              </a:rPr>
              <a:t>– </a:t>
            </a:r>
            <a:r>
              <a:rPr lang="en-GB" sz="1200" dirty="0">
                <a:solidFill>
                  <a:srgbClr val="FF0000"/>
                </a:solidFill>
                <a:latin typeface="Comic Sans MS" pitchFamily="66" charset="0"/>
              </a:rPr>
              <a:t>Is it recyclable? Is it good for the planet?</a:t>
            </a:r>
            <a:endParaRPr lang="en-GB" sz="1200" dirty="0">
              <a:latin typeface="Comic Sans MS" pitchFamily="66" charset="0"/>
            </a:endParaRPr>
          </a:p>
        </p:txBody>
      </p:sp>
      <p:pic>
        <p:nvPicPr>
          <p:cNvPr id="8198" name="Picture 6" descr="http://2.bp.blogspot.com/-pSnMkCHlpRQ/UMm50xhJMiI/AAAAAAAAAT8/boCHz4jJ_30/s1600/acrylic_color_transparent-x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1313" y="187485"/>
            <a:ext cx="1884914" cy="145777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travisperkins.co.uk/webimage/800000/860000/864000/864380-800.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5117" y="187485"/>
            <a:ext cx="1296195" cy="11964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65117" y="1383974"/>
            <a:ext cx="1530221" cy="646331"/>
          </a:xfrm>
          <a:prstGeom prst="rect">
            <a:avLst/>
          </a:prstGeom>
          <a:noFill/>
        </p:spPr>
        <p:txBody>
          <a:bodyPr wrap="square" rtlCol="0">
            <a:spAutoFit/>
          </a:bodyPr>
          <a:lstStyle/>
          <a:p>
            <a:r>
              <a:rPr lang="en-GB" dirty="0" smtClean="0">
                <a:latin typeface="MV Boli" pitchFamily="2" charset="0"/>
                <a:cs typeface="MV Boli" pitchFamily="2" charset="0"/>
              </a:rPr>
              <a:t>Pine</a:t>
            </a:r>
          </a:p>
          <a:p>
            <a:r>
              <a:rPr lang="en-GB" dirty="0" smtClean="0">
                <a:latin typeface="MV Boli" pitchFamily="2" charset="0"/>
                <a:cs typeface="MV Boli" pitchFamily="2" charset="0"/>
              </a:rPr>
              <a:t>Soft wood</a:t>
            </a:r>
            <a:endParaRPr lang="en-GB" dirty="0">
              <a:latin typeface="MV Boli" pitchFamily="2" charset="0"/>
              <a:cs typeface="MV Boli" pitchFamily="2" charset="0"/>
            </a:endParaRPr>
          </a:p>
        </p:txBody>
      </p:sp>
      <p:sp>
        <p:nvSpPr>
          <p:cNvPr id="9" name="TextBox 8"/>
          <p:cNvSpPr txBox="1"/>
          <p:nvPr/>
        </p:nvSpPr>
        <p:spPr>
          <a:xfrm>
            <a:off x="8225243" y="1451453"/>
            <a:ext cx="2106234" cy="646331"/>
          </a:xfrm>
          <a:prstGeom prst="rect">
            <a:avLst/>
          </a:prstGeom>
          <a:noFill/>
        </p:spPr>
        <p:txBody>
          <a:bodyPr wrap="square" rtlCol="0">
            <a:spAutoFit/>
          </a:bodyPr>
          <a:lstStyle/>
          <a:p>
            <a:r>
              <a:rPr lang="en-GB" dirty="0" smtClean="0">
                <a:latin typeface="MV Boli" pitchFamily="2" charset="0"/>
                <a:cs typeface="MV Boli" pitchFamily="2" charset="0"/>
              </a:rPr>
              <a:t>Acrylic</a:t>
            </a:r>
          </a:p>
          <a:p>
            <a:r>
              <a:rPr lang="en-GB" dirty="0" smtClean="0">
                <a:latin typeface="MV Boli" pitchFamily="2" charset="0"/>
                <a:cs typeface="MV Boli" pitchFamily="2" charset="0"/>
              </a:rPr>
              <a:t>Plastic</a:t>
            </a:r>
            <a:endParaRPr lang="en-GB" dirty="0">
              <a:latin typeface="MV Boli" pitchFamily="2" charset="0"/>
              <a:cs typeface="MV Boli" pitchFamily="2" charset="0"/>
            </a:endParaRPr>
          </a:p>
        </p:txBody>
      </p:sp>
      <p:pic>
        <p:nvPicPr>
          <p:cNvPr id="8206" name="Picture 14" descr="http://www.railsaverpro.com/wp-content/uploads/2012/06/Reuse-Reduce-Recycle.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372" y="1888413"/>
            <a:ext cx="3438959" cy="22562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be2.t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9501" y="215178"/>
            <a:ext cx="1014356" cy="121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http://www.gr8lessons.com/images/annotation04www.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8564" y="2420888"/>
            <a:ext cx="1730409" cy="21031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72642" y="4524002"/>
            <a:ext cx="2262251" cy="646331"/>
          </a:xfrm>
          <a:prstGeom prst="rect">
            <a:avLst/>
          </a:prstGeom>
          <a:noFill/>
        </p:spPr>
        <p:txBody>
          <a:bodyPr wrap="square" rtlCol="0">
            <a:spAutoFit/>
          </a:bodyPr>
          <a:lstStyle/>
          <a:p>
            <a:r>
              <a:rPr lang="en-GB" dirty="0" smtClean="0">
                <a:latin typeface="MV Boli" pitchFamily="2" charset="0"/>
                <a:cs typeface="MV Boli" pitchFamily="2" charset="0"/>
              </a:rPr>
              <a:t>Annotate and Explain</a:t>
            </a:r>
            <a:endParaRPr lang="en-GB" dirty="0">
              <a:latin typeface="MV Boli" pitchFamily="2" charset="0"/>
              <a:cs typeface="MV Boli" pitchFamily="2" charset="0"/>
            </a:endParaRPr>
          </a:p>
        </p:txBody>
      </p:sp>
      <p:sp>
        <p:nvSpPr>
          <p:cNvPr id="11" name="TextBox 10"/>
          <p:cNvSpPr txBox="1"/>
          <p:nvPr/>
        </p:nvSpPr>
        <p:spPr>
          <a:xfrm>
            <a:off x="3938887" y="2297444"/>
            <a:ext cx="3822425" cy="1938992"/>
          </a:xfrm>
          <a:prstGeom prst="rect">
            <a:avLst/>
          </a:prstGeom>
          <a:noFill/>
        </p:spPr>
        <p:txBody>
          <a:bodyPr wrap="square" rtlCol="0">
            <a:spAutoFit/>
          </a:bodyPr>
          <a:lstStyle/>
          <a:p>
            <a:r>
              <a:rPr lang="en-GB" sz="2000" dirty="0" smtClean="0">
                <a:latin typeface="MV Boli" pitchFamily="2" charset="0"/>
                <a:cs typeface="MV Boli" pitchFamily="2" charset="0"/>
              </a:rPr>
              <a:t>Target Market – Who is it for?</a:t>
            </a:r>
          </a:p>
          <a:p>
            <a:endParaRPr lang="en-GB" sz="2000" dirty="0">
              <a:latin typeface="MV Boli" pitchFamily="2" charset="0"/>
              <a:cs typeface="MV Boli" pitchFamily="2" charset="0"/>
            </a:endParaRPr>
          </a:p>
          <a:p>
            <a:r>
              <a:rPr lang="en-GB" sz="2000" dirty="0" smtClean="0">
                <a:latin typeface="MV Boli" pitchFamily="2" charset="0"/>
                <a:cs typeface="MV Boli" pitchFamily="2" charset="0"/>
              </a:rPr>
              <a:t>Development – How have you improved it?</a:t>
            </a:r>
          </a:p>
          <a:p>
            <a:endParaRPr lang="en-GB" sz="2000" dirty="0">
              <a:latin typeface="MV Boli" pitchFamily="2" charset="0"/>
              <a:cs typeface="MV Boli" pitchFamily="2" charset="0"/>
            </a:endParaRPr>
          </a:p>
          <a:p>
            <a:r>
              <a:rPr lang="en-GB" sz="2000" dirty="0" smtClean="0">
                <a:latin typeface="MV Boli" pitchFamily="2" charset="0"/>
                <a:cs typeface="MV Boli" pitchFamily="2" charset="0"/>
              </a:rPr>
              <a:t>Explain – Annotate</a:t>
            </a:r>
          </a:p>
        </p:txBody>
      </p:sp>
      <p:sp>
        <p:nvSpPr>
          <p:cNvPr id="12" name="TextBox 11"/>
          <p:cNvSpPr txBox="1"/>
          <p:nvPr/>
        </p:nvSpPr>
        <p:spPr>
          <a:xfrm>
            <a:off x="6193605" y="4618684"/>
            <a:ext cx="3641288" cy="2062103"/>
          </a:xfrm>
          <a:prstGeom prst="rect">
            <a:avLst/>
          </a:prstGeom>
          <a:noFill/>
        </p:spPr>
        <p:txBody>
          <a:bodyPr wrap="square" rtlCol="0">
            <a:spAutoFit/>
          </a:bodyPr>
          <a:lstStyle/>
          <a:p>
            <a:r>
              <a:rPr lang="en-GB" sz="3200" b="1" dirty="0">
                <a:latin typeface="MV Boli" pitchFamily="2" charset="0"/>
                <a:cs typeface="MV Boli" pitchFamily="2" charset="0"/>
              </a:rPr>
              <a:t>C</a:t>
            </a:r>
            <a:r>
              <a:rPr lang="en-GB" sz="3200" b="1" dirty="0" smtClean="0">
                <a:latin typeface="MV Boli" pitchFamily="2" charset="0"/>
                <a:cs typeface="MV Boli" pitchFamily="2" charset="0"/>
              </a:rPr>
              <a:t>olour</a:t>
            </a:r>
          </a:p>
          <a:p>
            <a:r>
              <a:rPr lang="en-GB" sz="3200" b="1" dirty="0" smtClean="0">
                <a:latin typeface="MV Boli" pitchFamily="2" charset="0"/>
                <a:cs typeface="MV Boli" pitchFamily="2" charset="0"/>
              </a:rPr>
              <a:t>Shape   Texture  Size  Weight  Style</a:t>
            </a:r>
            <a:endParaRPr lang="en-GB" sz="3200" b="1" dirty="0">
              <a:latin typeface="MV Boli" pitchFamily="2" charset="0"/>
              <a:cs typeface="MV Boli" pitchFamily="2" charset="0"/>
            </a:endParaRPr>
          </a:p>
        </p:txBody>
      </p:sp>
    </p:spTree>
    <p:extLst>
      <p:ext uri="{BB962C8B-B14F-4D97-AF65-F5344CB8AC3E}">
        <p14:creationId xmlns:p14="http://schemas.microsoft.com/office/powerpoint/2010/main" val="213020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968" y="148471"/>
            <a:ext cx="9375551" cy="6032422"/>
          </a:xfrm>
          <a:prstGeom prst="rect">
            <a:avLst/>
          </a:prstGeom>
        </p:spPr>
        <p:txBody>
          <a:bodyPr wrap="square">
            <a:spAutoFit/>
          </a:bodyPr>
          <a:lstStyle/>
          <a:p>
            <a:r>
              <a:rPr lang="en-GB" sz="2400" b="1" dirty="0" smtClean="0"/>
              <a:t>HELP – Section 1 - </a:t>
            </a:r>
            <a:r>
              <a:rPr lang="en-GB" sz="2400" b="1" dirty="0" smtClean="0">
                <a:solidFill>
                  <a:srgbClr val="7030A0"/>
                </a:solidFill>
              </a:rPr>
              <a:t>Investigating the Design Context </a:t>
            </a:r>
            <a:r>
              <a:rPr lang="en-GB" sz="2400" b="1" dirty="0" smtClean="0"/>
              <a:t> (8 Marks)</a:t>
            </a:r>
            <a:endParaRPr lang="en-GB" sz="2400" b="1" dirty="0" smtClean="0">
              <a:solidFill>
                <a:srgbClr val="FF0000"/>
              </a:solidFill>
            </a:endParaRPr>
          </a:p>
          <a:p>
            <a:endParaRPr lang="en-GB" sz="1400" dirty="0" smtClean="0">
              <a:solidFill>
                <a:srgbClr val="7030A0"/>
              </a:solidFill>
            </a:endParaRPr>
          </a:p>
          <a:p>
            <a:r>
              <a:rPr lang="en-GB" sz="1400" dirty="0" smtClean="0">
                <a:solidFill>
                  <a:srgbClr val="7030A0"/>
                </a:solidFill>
              </a:rPr>
              <a:t>	</a:t>
            </a:r>
          </a:p>
          <a:p>
            <a:r>
              <a:rPr lang="en-GB" sz="1600" b="1" dirty="0" smtClean="0">
                <a:solidFill>
                  <a:srgbClr val="7030A0"/>
                </a:solidFill>
              </a:rPr>
              <a:t>PAGE  1 – Investigating the Design Context</a:t>
            </a:r>
          </a:p>
          <a:p>
            <a:endParaRPr lang="en-GB" sz="1600" dirty="0"/>
          </a:p>
          <a:p>
            <a:pPr>
              <a:defRPr/>
            </a:pPr>
            <a:r>
              <a:rPr lang="en-GB" sz="1600" dirty="0"/>
              <a:t>A </a:t>
            </a:r>
            <a:r>
              <a:rPr lang="en-GB" sz="1600" b="1" dirty="0"/>
              <a:t>Design Brief</a:t>
            </a:r>
            <a:r>
              <a:rPr lang="en-GB" sz="1600" dirty="0"/>
              <a:t> is set by a client and is the starting point for any designer. Copy your chosen </a:t>
            </a:r>
            <a:r>
              <a:rPr lang="en-GB" sz="1600" b="1" dirty="0"/>
              <a:t>Design Brief</a:t>
            </a:r>
            <a:r>
              <a:rPr lang="en-GB" sz="1600" dirty="0"/>
              <a:t> </a:t>
            </a:r>
            <a:r>
              <a:rPr lang="en-GB" sz="1600" b="1" dirty="0"/>
              <a:t>/ Design Task</a:t>
            </a:r>
            <a:r>
              <a:rPr lang="en-GB" sz="1600" dirty="0"/>
              <a:t> onto this page</a:t>
            </a:r>
            <a:r>
              <a:rPr lang="en-GB" sz="1600" dirty="0" smtClean="0"/>
              <a:t>.</a:t>
            </a:r>
            <a:endParaRPr lang="en-GB" sz="1600" b="1" dirty="0"/>
          </a:p>
          <a:p>
            <a:pPr>
              <a:defRPr/>
            </a:pPr>
            <a:r>
              <a:rPr lang="en-GB" sz="1600" b="1" dirty="0"/>
              <a:t>Task </a:t>
            </a:r>
            <a:r>
              <a:rPr lang="en-GB" sz="1600" b="1" dirty="0" smtClean="0"/>
              <a:t>Analysis - </a:t>
            </a:r>
            <a:r>
              <a:rPr lang="en-GB" sz="1600" dirty="0" smtClean="0"/>
              <a:t>Once </a:t>
            </a:r>
            <a:r>
              <a:rPr lang="en-GB" sz="1600" dirty="0"/>
              <a:t>designers have received the Design Brief, they need to work out what needs to be done to respond to the particular brief. </a:t>
            </a:r>
            <a:endParaRPr lang="en-GB" sz="1600" dirty="0" smtClean="0"/>
          </a:p>
          <a:p>
            <a:pPr>
              <a:defRPr/>
            </a:pPr>
            <a:endParaRPr lang="en-GB" sz="1600" dirty="0"/>
          </a:p>
          <a:p>
            <a:pPr>
              <a:defRPr/>
            </a:pPr>
            <a:r>
              <a:rPr lang="en-GB" sz="1600" dirty="0"/>
              <a:t>This is called the </a:t>
            </a:r>
            <a:r>
              <a:rPr lang="en-GB" sz="1600" b="1" dirty="0"/>
              <a:t>Task Analysis</a:t>
            </a:r>
            <a:r>
              <a:rPr lang="en-GB" sz="1600" dirty="0"/>
              <a:t>. Complete a detailed mind map </a:t>
            </a:r>
          </a:p>
          <a:p>
            <a:pPr>
              <a:defRPr/>
            </a:pPr>
            <a:r>
              <a:rPr lang="en-GB" sz="1600" b="1" dirty="0"/>
              <a:t>Important Features </a:t>
            </a:r>
            <a:r>
              <a:rPr lang="en-GB" sz="1600" dirty="0"/>
              <a:t>Highlight the keywords that you think are important in the context and design brief. Write a sentence about each word to explain why you think it is important. </a:t>
            </a:r>
          </a:p>
          <a:p>
            <a:pPr>
              <a:defRPr/>
            </a:pPr>
            <a:r>
              <a:rPr lang="en-GB" sz="1600" b="1" dirty="0" smtClean="0"/>
              <a:t>Conclusion - </a:t>
            </a:r>
            <a:r>
              <a:rPr lang="en-GB" sz="1600" dirty="0" smtClean="0"/>
              <a:t>Write </a:t>
            </a:r>
            <a:r>
              <a:rPr lang="en-GB" sz="1600" dirty="0"/>
              <a:t>3 bullet points that you will focus on for your research. </a:t>
            </a:r>
            <a:endParaRPr lang="en-GB" sz="1600" dirty="0" smtClean="0"/>
          </a:p>
          <a:p>
            <a:pPr>
              <a:defRPr/>
            </a:pPr>
            <a:r>
              <a:rPr lang="en-GB" sz="1600" dirty="0" smtClean="0">
                <a:solidFill>
                  <a:srgbClr val="7030A0"/>
                </a:solidFill>
              </a:rPr>
              <a:t>	</a:t>
            </a:r>
          </a:p>
          <a:p>
            <a:r>
              <a:rPr lang="en-GB" sz="1600" b="1" dirty="0" smtClean="0">
                <a:solidFill>
                  <a:srgbClr val="7030A0"/>
                </a:solidFill>
              </a:rPr>
              <a:t>PAGE 2 – Initial Research</a:t>
            </a:r>
          </a:p>
          <a:p>
            <a:endParaRPr lang="en-GB" sz="1600" b="1" dirty="0" smtClean="0">
              <a:solidFill>
                <a:srgbClr val="7030A0"/>
              </a:solidFill>
            </a:endParaRPr>
          </a:p>
          <a:p>
            <a:pPr>
              <a:defRPr/>
            </a:pPr>
            <a:r>
              <a:rPr lang="en-GB" sz="1600" dirty="0"/>
              <a:t>Look back at the brief, task analysis and </a:t>
            </a:r>
            <a:r>
              <a:rPr lang="en-GB" sz="1600" b="1" dirty="0"/>
              <a:t>plan what research</a:t>
            </a:r>
            <a:r>
              <a:rPr lang="en-GB" sz="1600" dirty="0"/>
              <a:t> you need to carry out.  Complete the </a:t>
            </a:r>
            <a:r>
              <a:rPr lang="en-GB" sz="1600" dirty="0" smtClean="0"/>
              <a:t>chart – Use the headings – </a:t>
            </a:r>
            <a:r>
              <a:rPr lang="en-GB" sz="1600" b="1" dirty="0" smtClean="0"/>
              <a:t>Existing Products, Product Analysis, Mood Board, Target Market </a:t>
            </a:r>
          </a:p>
          <a:p>
            <a:pPr>
              <a:defRPr/>
            </a:pPr>
            <a:endParaRPr lang="en-GB" sz="1600" b="1" dirty="0"/>
          </a:p>
          <a:p>
            <a:pPr>
              <a:defRPr/>
            </a:pPr>
            <a:r>
              <a:rPr lang="en-GB" sz="1600" dirty="0" smtClean="0"/>
              <a:t>(</a:t>
            </a:r>
            <a:r>
              <a:rPr lang="en-GB" sz="1600" dirty="0"/>
              <a:t>You might want to change the pieces of research you would like to do, but need 3-4 good pieces)</a:t>
            </a:r>
            <a:r>
              <a:rPr lang="en-GB" sz="1600" dirty="0" smtClean="0"/>
              <a:t>.Use </a:t>
            </a:r>
            <a:r>
              <a:rPr lang="en-GB" sz="1600" dirty="0"/>
              <a:t>your research planning chart and complete </a:t>
            </a:r>
            <a:r>
              <a:rPr lang="en-GB" sz="1600" b="1" dirty="0"/>
              <a:t>research on existing designs from various shops </a:t>
            </a:r>
            <a:r>
              <a:rPr lang="en-GB" sz="1600" dirty="0"/>
              <a:t>to guide you towards your own design ideas.</a:t>
            </a:r>
            <a:endParaRPr lang="en-GB" sz="1600" b="1" dirty="0"/>
          </a:p>
          <a:p>
            <a:endParaRPr lang="en-GB" sz="1400" dirty="0" smtClean="0">
              <a:solidFill>
                <a:srgbClr val="7030A0"/>
              </a:solidFill>
            </a:endParaRPr>
          </a:p>
        </p:txBody>
      </p:sp>
    </p:spTree>
    <p:extLst>
      <p:ext uri="{BB962C8B-B14F-4D97-AF65-F5344CB8AC3E}">
        <p14:creationId xmlns:p14="http://schemas.microsoft.com/office/powerpoint/2010/main" val="405800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51" name="Rectangle 23"/>
          <p:cNvSpPr>
            <a:spLocks noGrp="1" noChangeArrowheads="1"/>
          </p:cNvSpPr>
          <p:nvPr>
            <p:ph sz="quarter" idx="1"/>
          </p:nvPr>
        </p:nvSpPr>
        <p:spPr>
          <a:xfrm>
            <a:off x="327990" y="806224"/>
            <a:ext cx="3622618" cy="1131661"/>
          </a:xfrm>
          <a:ln>
            <a:solidFill>
              <a:schemeClr val="tx1"/>
            </a:solidFill>
            <a:miter lim="800000"/>
            <a:headEnd/>
            <a:tailEnd/>
          </a:ln>
        </p:spPr>
        <p:txBody>
          <a:bodyPr/>
          <a:lstStyle/>
          <a:p>
            <a:pPr algn="ctr" eaLnBrk="1" hangingPunct="1">
              <a:buFontTx/>
              <a:buNone/>
              <a:defRPr/>
            </a:pPr>
            <a:endParaRPr lang="en-GB" sz="1500" dirty="0">
              <a:cs typeface="+mn-cs"/>
            </a:endParaRPr>
          </a:p>
          <a:p>
            <a:pPr algn="ctr" eaLnBrk="1" hangingPunct="1">
              <a:buFontTx/>
              <a:buNone/>
              <a:defRPr/>
            </a:pPr>
            <a:endParaRPr lang="en-GB" sz="1500" i="1" dirty="0" smtClean="0">
              <a:cs typeface="+mn-cs"/>
            </a:endParaRPr>
          </a:p>
          <a:p>
            <a:pPr algn="ctr" eaLnBrk="1" hangingPunct="1">
              <a:buFontTx/>
              <a:buNone/>
              <a:defRPr/>
            </a:pPr>
            <a:r>
              <a:rPr lang="en-GB" sz="1500" i="1" dirty="0" smtClean="0">
                <a:cs typeface="+mn-cs"/>
              </a:rPr>
              <a:t>Copy </a:t>
            </a:r>
            <a:r>
              <a:rPr lang="en-GB" sz="1500" i="1" dirty="0">
                <a:cs typeface="+mn-cs"/>
              </a:rPr>
              <a:t>the context task into this box</a:t>
            </a: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US" sz="1500" dirty="0">
              <a:cs typeface="+mn-cs"/>
            </a:endParaRPr>
          </a:p>
        </p:txBody>
      </p:sp>
      <p:sp>
        <p:nvSpPr>
          <p:cNvPr id="150555" name="Text Box 27"/>
          <p:cNvSpPr txBox="1">
            <a:spLocks noChangeArrowheads="1"/>
          </p:cNvSpPr>
          <p:nvPr/>
        </p:nvSpPr>
        <p:spPr bwMode="auto">
          <a:xfrm>
            <a:off x="0" y="0"/>
            <a:ext cx="9906000" cy="542993"/>
          </a:xfrm>
          <a:prstGeom prst="rect">
            <a:avLst/>
          </a:prstGeom>
          <a:solidFill>
            <a:schemeClr val="bg2">
              <a:lumMod val="20000"/>
              <a:lumOff val="80000"/>
            </a:schemeClr>
          </a:solidFill>
          <a:ln>
            <a:noFill/>
          </a:ln>
          <a:effec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US" sz="2900" dirty="0">
                <a:latin typeface="Calibri" charset="0"/>
                <a:cs typeface="+mn-cs"/>
              </a:rPr>
              <a:t>Investigating the Design Context P1</a:t>
            </a:r>
          </a:p>
        </p:txBody>
      </p:sp>
      <p:sp>
        <p:nvSpPr>
          <p:cNvPr id="150560" name="Text Box 32"/>
          <p:cNvSpPr txBox="1">
            <a:spLocks noChangeArrowheads="1"/>
          </p:cNvSpPr>
          <p:nvPr/>
        </p:nvSpPr>
        <p:spPr bwMode="auto">
          <a:xfrm>
            <a:off x="327989" y="2092098"/>
            <a:ext cx="5236765" cy="4442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en-GB" b="0" dirty="0" smtClean="0">
                <a:cs typeface="+mn-cs"/>
              </a:rPr>
              <a:t>Create a mind map to analyse the brief and task set</a:t>
            </a: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eaLnBrk="1" hangingPunct="1">
              <a:spcBef>
                <a:spcPct val="20000"/>
              </a:spcBef>
              <a:defRPr/>
            </a:pPr>
            <a:endParaRPr lang="en-GB" b="0" dirty="0" smtClean="0">
              <a:cs typeface="+mn-cs"/>
            </a:endParaRPr>
          </a:p>
          <a:p>
            <a:pPr algn="ctr">
              <a:spcBef>
                <a:spcPct val="20000"/>
              </a:spcBef>
              <a:defRPr/>
            </a:pPr>
            <a:r>
              <a:rPr lang="en-GB" sz="1600" dirty="0" smtClean="0"/>
              <a:t>Use </a:t>
            </a:r>
            <a:r>
              <a:rPr lang="en-GB" sz="1600" dirty="0"/>
              <a:t>these headings for your mind map to help you – </a:t>
            </a:r>
            <a:r>
              <a:rPr lang="en-GB" sz="1600" dirty="0" smtClean="0"/>
              <a:t> Target </a:t>
            </a:r>
            <a:r>
              <a:rPr lang="en-GB" sz="1600" dirty="0"/>
              <a:t>market, client/company, theme, function,</a:t>
            </a:r>
          </a:p>
          <a:p>
            <a:pPr algn="ctr">
              <a:spcBef>
                <a:spcPct val="20000"/>
              </a:spcBef>
              <a:defRPr/>
            </a:pPr>
            <a:r>
              <a:rPr lang="en-GB" sz="1600" dirty="0"/>
              <a:t>Aesthetics (how it looks)</a:t>
            </a:r>
            <a:r>
              <a:rPr lang="en-GB" sz="1600" dirty="0" smtClean="0"/>
              <a:t>, Environment, components</a:t>
            </a:r>
          </a:p>
          <a:p>
            <a:pPr algn="ctr">
              <a:spcBef>
                <a:spcPct val="20000"/>
              </a:spcBef>
              <a:defRPr/>
            </a:pPr>
            <a:r>
              <a:rPr lang="en-GB" sz="1600" b="0" i="1" dirty="0" smtClean="0"/>
              <a:t>You may wish to use </a:t>
            </a:r>
            <a:r>
              <a:rPr lang="en-GB" sz="1600" b="0" i="1" dirty="0" err="1" smtClean="0"/>
              <a:t>bubbl.us</a:t>
            </a:r>
            <a:r>
              <a:rPr lang="en-GB" sz="1600" b="0" i="1" dirty="0" smtClean="0"/>
              <a:t> for this </a:t>
            </a:r>
            <a:endParaRPr lang="en-GB" i="1" dirty="0"/>
          </a:p>
        </p:txBody>
      </p:sp>
      <p:sp>
        <p:nvSpPr>
          <p:cNvPr id="23557" name="TextBox 1"/>
          <p:cNvSpPr txBox="1">
            <a:spLocks noChangeArrowheads="1"/>
          </p:cNvSpPr>
          <p:nvPr/>
        </p:nvSpPr>
        <p:spPr bwMode="auto">
          <a:xfrm>
            <a:off x="327990" y="806224"/>
            <a:ext cx="1671883"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Context                                    </a:t>
            </a:r>
          </a:p>
        </p:txBody>
      </p:sp>
      <p:sp>
        <p:nvSpPr>
          <p:cNvPr id="11" name="Rectangle 23"/>
          <p:cNvSpPr>
            <a:spLocks noGrp="1" noChangeArrowheads="1"/>
          </p:cNvSpPr>
          <p:nvPr>
            <p:ph sz="quarter" idx="1"/>
          </p:nvPr>
        </p:nvSpPr>
        <p:spPr>
          <a:xfrm>
            <a:off x="4117673" y="806224"/>
            <a:ext cx="5403831" cy="1131661"/>
          </a:xfrm>
          <a:ln>
            <a:solidFill>
              <a:schemeClr val="tx1"/>
            </a:solidFill>
            <a:miter lim="800000"/>
            <a:headEnd/>
            <a:tailEnd/>
          </a:ln>
        </p:spPr>
        <p:txBody>
          <a:bodyPr/>
          <a:lstStyle/>
          <a:p>
            <a:pPr algn="ctr" eaLnBrk="1" hangingPunct="1">
              <a:buFontTx/>
              <a:buNone/>
              <a:defRPr/>
            </a:pPr>
            <a:endParaRPr lang="en-GB" sz="1500" dirty="0">
              <a:cs typeface="+mn-cs"/>
            </a:endParaRPr>
          </a:p>
          <a:p>
            <a:pPr algn="ctr" eaLnBrk="1" hangingPunct="1">
              <a:buFontTx/>
              <a:buNone/>
              <a:defRPr/>
            </a:pPr>
            <a:endParaRPr lang="en-GB" sz="1600" i="1" dirty="0" smtClean="0">
              <a:cs typeface="+mn-cs"/>
            </a:endParaRPr>
          </a:p>
          <a:p>
            <a:pPr algn="ctr" eaLnBrk="1" hangingPunct="1">
              <a:buFontTx/>
              <a:buNone/>
              <a:defRPr/>
            </a:pPr>
            <a:r>
              <a:rPr lang="en-GB" sz="1600" i="1" dirty="0" smtClean="0">
                <a:cs typeface="+mn-cs"/>
              </a:rPr>
              <a:t>Copy </a:t>
            </a:r>
            <a:r>
              <a:rPr lang="en-GB" sz="1600" i="1" dirty="0">
                <a:cs typeface="+mn-cs"/>
              </a:rPr>
              <a:t>the design brief / task into this box</a:t>
            </a: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US" sz="1500" dirty="0">
              <a:cs typeface="+mn-cs"/>
            </a:endParaRPr>
          </a:p>
          <a:p>
            <a:pPr algn="ctr" eaLnBrk="1" hangingPunct="1">
              <a:buFontTx/>
              <a:buNone/>
              <a:defRPr/>
            </a:pPr>
            <a:endParaRPr lang="en-US" sz="1500" dirty="0">
              <a:cs typeface="+mn-cs"/>
            </a:endParaRPr>
          </a:p>
        </p:txBody>
      </p:sp>
      <p:sp>
        <p:nvSpPr>
          <p:cNvPr id="23559" name="TextBox 13"/>
          <p:cNvSpPr txBox="1">
            <a:spLocks noChangeArrowheads="1"/>
          </p:cNvSpPr>
          <p:nvPr/>
        </p:nvSpPr>
        <p:spPr bwMode="auto">
          <a:xfrm>
            <a:off x="4228230" y="806224"/>
            <a:ext cx="2598019"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Design Brief</a:t>
            </a:r>
          </a:p>
        </p:txBody>
      </p:sp>
      <p:sp>
        <p:nvSpPr>
          <p:cNvPr id="15" name="Text Box 32"/>
          <p:cNvSpPr txBox="1">
            <a:spLocks noChangeArrowheads="1"/>
          </p:cNvSpPr>
          <p:nvPr/>
        </p:nvSpPr>
        <p:spPr bwMode="auto">
          <a:xfrm>
            <a:off x="5733049" y="2092099"/>
            <a:ext cx="3788455" cy="25127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GB" b="0" dirty="0" smtClean="0">
              <a:cs typeface="+mn-cs"/>
            </a:endParaRPr>
          </a:p>
          <a:p>
            <a:pPr algn="ctr">
              <a:spcBef>
                <a:spcPct val="50000"/>
              </a:spcBef>
              <a:defRPr/>
            </a:pPr>
            <a:r>
              <a:rPr lang="en-GB" sz="1600" b="0" i="1" dirty="0" smtClean="0">
                <a:cs typeface="+mn-cs"/>
              </a:rPr>
              <a:t>Highlight the keywords in your context and design brief.</a:t>
            </a:r>
            <a:endParaRPr lang="en-GB" sz="1600" b="0" dirty="0" smtClean="0">
              <a:cs typeface="+mn-cs"/>
            </a:endParaRPr>
          </a:p>
          <a:p>
            <a:pPr algn="ctr">
              <a:spcBef>
                <a:spcPct val="50000"/>
              </a:spcBef>
              <a:defRPr/>
            </a:pPr>
            <a:r>
              <a:rPr lang="en-GB" sz="1600" b="0" dirty="0" smtClean="0">
                <a:cs typeface="+mn-cs"/>
              </a:rPr>
              <a:t>I have highlighted the word…………….</a:t>
            </a:r>
          </a:p>
          <a:p>
            <a:pPr algn="ctr">
              <a:spcBef>
                <a:spcPct val="50000"/>
              </a:spcBef>
              <a:defRPr/>
            </a:pPr>
            <a:r>
              <a:rPr lang="en-GB" sz="1600" b="0" dirty="0" smtClean="0">
                <a:cs typeface="+mn-cs"/>
              </a:rPr>
              <a:t>In the design brief because…………….</a:t>
            </a:r>
          </a:p>
          <a:p>
            <a:pPr algn="ctr">
              <a:spcBef>
                <a:spcPct val="50000"/>
              </a:spcBef>
              <a:defRPr/>
            </a:pPr>
            <a:endParaRPr lang="en-GB" sz="1600" b="0" dirty="0" smtClean="0">
              <a:cs typeface="+mn-cs"/>
            </a:endParaRPr>
          </a:p>
          <a:p>
            <a:pPr algn="ctr">
              <a:spcBef>
                <a:spcPct val="50000"/>
              </a:spcBef>
              <a:defRPr/>
            </a:pPr>
            <a:endParaRPr lang="en-GB" b="0" dirty="0" smtClean="0">
              <a:cs typeface="+mn-cs"/>
            </a:endParaRPr>
          </a:p>
        </p:txBody>
      </p:sp>
      <p:sp>
        <p:nvSpPr>
          <p:cNvPr id="23561" name="TextBox 15"/>
          <p:cNvSpPr txBox="1">
            <a:spLocks noChangeArrowheads="1"/>
          </p:cNvSpPr>
          <p:nvPr/>
        </p:nvSpPr>
        <p:spPr bwMode="auto">
          <a:xfrm>
            <a:off x="2055152" y="3593771"/>
            <a:ext cx="1838949"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Task Analysis                                   </a:t>
            </a:r>
          </a:p>
        </p:txBody>
      </p:sp>
      <p:sp>
        <p:nvSpPr>
          <p:cNvPr id="23562" name="TextBox 16"/>
          <p:cNvSpPr txBox="1">
            <a:spLocks noChangeArrowheads="1"/>
          </p:cNvSpPr>
          <p:nvPr/>
        </p:nvSpPr>
        <p:spPr bwMode="auto">
          <a:xfrm>
            <a:off x="5733049" y="2092099"/>
            <a:ext cx="3029951"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a:t>Important Features</a:t>
            </a:r>
          </a:p>
        </p:txBody>
      </p:sp>
      <p:sp>
        <p:nvSpPr>
          <p:cNvPr id="22" name="Text Box 32"/>
          <p:cNvSpPr txBox="1">
            <a:spLocks noChangeArrowheads="1"/>
          </p:cNvSpPr>
          <p:nvPr/>
        </p:nvSpPr>
        <p:spPr bwMode="auto">
          <a:xfrm>
            <a:off x="5733049" y="4347483"/>
            <a:ext cx="3788455" cy="228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endParaRPr lang="en-GB" b="0" dirty="0" smtClean="0">
              <a:cs typeface="+mn-cs"/>
            </a:endParaRPr>
          </a:p>
          <a:p>
            <a:pPr algn="ctr">
              <a:spcBef>
                <a:spcPct val="50000"/>
              </a:spcBef>
              <a:defRPr/>
            </a:pPr>
            <a:r>
              <a:rPr lang="en-GB" b="0" i="1" dirty="0" smtClean="0">
                <a:cs typeface="+mn-cs"/>
              </a:rPr>
              <a:t>Write 3 bullet points that you will focus on for your research</a:t>
            </a:r>
          </a:p>
          <a:p>
            <a:pPr marL="256558" indent="-256558">
              <a:spcBef>
                <a:spcPct val="50000"/>
              </a:spcBef>
              <a:buFont typeface="Arial"/>
              <a:buChar char="•"/>
              <a:defRPr/>
            </a:pPr>
            <a:r>
              <a:rPr lang="en-GB" b="0" i="1" dirty="0" smtClean="0">
                <a:cs typeface="+mn-cs"/>
              </a:rPr>
              <a:t> I will focus my research on……..</a:t>
            </a:r>
          </a:p>
          <a:p>
            <a:pPr marL="256558" indent="-256558">
              <a:spcBef>
                <a:spcPct val="50000"/>
              </a:spcBef>
              <a:buFont typeface="Arial"/>
              <a:buChar char="•"/>
              <a:defRPr/>
            </a:pPr>
            <a:r>
              <a:rPr lang="en-GB" b="0" i="1" dirty="0" smtClean="0">
                <a:cs typeface="+mn-cs"/>
              </a:rPr>
              <a:t> I will focus my research on……..</a:t>
            </a:r>
          </a:p>
          <a:p>
            <a:pPr marL="256558" indent="-256558">
              <a:spcBef>
                <a:spcPct val="50000"/>
              </a:spcBef>
              <a:buFont typeface="Arial"/>
              <a:buChar char="•"/>
              <a:defRPr/>
            </a:pPr>
            <a:r>
              <a:rPr lang="en-GB" b="0" i="1" dirty="0" smtClean="0">
                <a:cs typeface="+mn-cs"/>
              </a:rPr>
              <a:t> I will focus my research on……..</a:t>
            </a:r>
          </a:p>
          <a:p>
            <a:pPr>
              <a:spcBef>
                <a:spcPct val="50000"/>
              </a:spcBef>
              <a:defRPr/>
            </a:pPr>
            <a:endParaRPr lang="en-GB" b="0" i="1" dirty="0" smtClean="0">
              <a:cs typeface="+mn-cs"/>
            </a:endParaRPr>
          </a:p>
        </p:txBody>
      </p:sp>
      <p:sp>
        <p:nvSpPr>
          <p:cNvPr id="23565" name="TextBox 22"/>
          <p:cNvSpPr txBox="1">
            <a:spLocks noChangeArrowheads="1"/>
          </p:cNvSpPr>
          <p:nvPr/>
        </p:nvSpPr>
        <p:spPr bwMode="auto">
          <a:xfrm>
            <a:off x="5733049" y="4354286"/>
            <a:ext cx="1950735"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a:t>Conclusion</a:t>
            </a:r>
          </a:p>
        </p:txBody>
      </p:sp>
      <p:sp>
        <p:nvSpPr>
          <p:cNvPr id="23566" name="Oval 3"/>
          <p:cNvSpPr>
            <a:spLocks noChangeArrowheads="1"/>
          </p:cNvSpPr>
          <p:nvPr/>
        </p:nvSpPr>
        <p:spPr bwMode="auto">
          <a:xfrm>
            <a:off x="1944594" y="3532188"/>
            <a:ext cx="2006014" cy="51366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415" tIns="34208" rIns="68415" bIns="34208"/>
          <a:lstStyle/>
          <a:p>
            <a:pPr defTabSz="957341"/>
            <a:endParaRPr lang="en-US"/>
          </a:p>
        </p:txBody>
      </p:sp>
      <p:cxnSp>
        <p:nvCxnSpPr>
          <p:cNvPr id="8" name="Straight Arrow Connector 7"/>
          <p:cNvCxnSpPr>
            <a:stCxn id="23566" idx="7"/>
          </p:cNvCxnSpPr>
          <p:nvPr/>
        </p:nvCxnSpPr>
        <p:spPr bwMode="auto">
          <a:xfrm flipV="1">
            <a:off x="3656834" y="3120571"/>
            <a:ext cx="181988" cy="4868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Arrow Connector 11"/>
          <p:cNvCxnSpPr>
            <a:stCxn id="23566" idx="6"/>
          </p:cNvCxnSpPr>
          <p:nvPr/>
        </p:nvCxnSpPr>
        <p:spPr bwMode="auto">
          <a:xfrm>
            <a:off x="3950608" y="3789023"/>
            <a:ext cx="389410" cy="5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p:cNvCxnSpPr>
            <a:stCxn id="23566" idx="5"/>
          </p:cNvCxnSpPr>
          <p:nvPr/>
        </p:nvCxnSpPr>
        <p:spPr bwMode="auto">
          <a:xfrm>
            <a:off x="3656834" y="3970632"/>
            <a:ext cx="293774" cy="4358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a:off x="2946986" y="4045858"/>
            <a:ext cx="0" cy="8742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a:stCxn id="23566" idx="3"/>
          </p:cNvCxnSpPr>
          <p:nvPr/>
        </p:nvCxnSpPr>
        <p:spPr bwMode="auto">
          <a:xfrm flipH="1">
            <a:off x="1777530" y="3970632"/>
            <a:ext cx="460838" cy="53900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23566" idx="2"/>
          </p:cNvCxnSpPr>
          <p:nvPr/>
        </p:nvCxnSpPr>
        <p:spPr bwMode="auto">
          <a:xfrm flipH="1">
            <a:off x="1164546" y="3789023"/>
            <a:ext cx="780048" cy="5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p:cNvCxnSpPr>
            <a:stCxn id="23566" idx="1"/>
          </p:cNvCxnSpPr>
          <p:nvPr/>
        </p:nvCxnSpPr>
        <p:spPr bwMode="auto">
          <a:xfrm flipH="1" flipV="1">
            <a:off x="1777530" y="3223761"/>
            <a:ext cx="460838" cy="3836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a:stCxn id="23566" idx="0"/>
          </p:cNvCxnSpPr>
          <p:nvPr/>
        </p:nvCxnSpPr>
        <p:spPr bwMode="auto">
          <a:xfrm flipH="1" flipV="1">
            <a:off x="2779923" y="2759982"/>
            <a:ext cx="167678" cy="7722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75" name="TextBox 150527"/>
          <p:cNvSpPr txBox="1">
            <a:spLocks noChangeArrowheads="1"/>
          </p:cNvSpPr>
          <p:nvPr/>
        </p:nvSpPr>
        <p:spPr bwMode="auto">
          <a:xfrm>
            <a:off x="3504690" y="2759982"/>
            <a:ext cx="2006014"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76" name="TextBox 35"/>
          <p:cNvSpPr txBox="1">
            <a:spLocks noChangeArrowheads="1"/>
          </p:cNvSpPr>
          <p:nvPr/>
        </p:nvSpPr>
        <p:spPr bwMode="auto">
          <a:xfrm>
            <a:off x="384497" y="4663849"/>
            <a:ext cx="1670655"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77" name="TextBox 36"/>
          <p:cNvSpPr txBox="1">
            <a:spLocks noChangeArrowheads="1"/>
          </p:cNvSpPr>
          <p:nvPr/>
        </p:nvSpPr>
        <p:spPr bwMode="auto">
          <a:xfrm>
            <a:off x="1832806" y="5033170"/>
            <a:ext cx="2006015"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78" name="TextBox 38"/>
          <p:cNvSpPr txBox="1">
            <a:spLocks noChangeArrowheads="1"/>
          </p:cNvSpPr>
          <p:nvPr/>
        </p:nvSpPr>
        <p:spPr bwMode="auto">
          <a:xfrm>
            <a:off x="1832806" y="2554741"/>
            <a:ext cx="2006015"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79" name="TextBox 39"/>
          <p:cNvSpPr txBox="1">
            <a:spLocks noChangeArrowheads="1"/>
          </p:cNvSpPr>
          <p:nvPr/>
        </p:nvSpPr>
        <p:spPr bwMode="auto">
          <a:xfrm>
            <a:off x="327990" y="2966357"/>
            <a:ext cx="1671883"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80" name="TextBox 40"/>
          <p:cNvSpPr txBox="1">
            <a:spLocks noChangeArrowheads="1"/>
          </p:cNvSpPr>
          <p:nvPr/>
        </p:nvSpPr>
        <p:spPr bwMode="auto">
          <a:xfrm>
            <a:off x="4284738" y="3583214"/>
            <a:ext cx="1225966"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81" name="TextBox 42"/>
          <p:cNvSpPr txBox="1">
            <a:spLocks noChangeArrowheads="1"/>
          </p:cNvSpPr>
          <p:nvPr/>
        </p:nvSpPr>
        <p:spPr bwMode="auto">
          <a:xfrm>
            <a:off x="3950607" y="4406446"/>
            <a:ext cx="1560097"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
        <p:nvSpPr>
          <p:cNvPr id="23582" name="TextBox 44"/>
          <p:cNvSpPr txBox="1">
            <a:spLocks noChangeArrowheads="1"/>
          </p:cNvSpPr>
          <p:nvPr/>
        </p:nvSpPr>
        <p:spPr bwMode="auto">
          <a:xfrm>
            <a:off x="327990" y="3686402"/>
            <a:ext cx="1003621" cy="37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dirty="0"/>
              <a:t>………</a:t>
            </a:r>
            <a:r>
              <a:rPr lang="en-US" dirty="0" smtClean="0"/>
              <a:t>.</a:t>
            </a:r>
            <a:endParaRPr lang="en-US" dirty="0"/>
          </a:p>
        </p:txBody>
      </p:sp>
    </p:spTree>
    <p:extLst>
      <p:ext uri="{BB962C8B-B14F-4D97-AF65-F5344CB8AC3E}">
        <p14:creationId xmlns:p14="http://schemas.microsoft.com/office/powerpoint/2010/main" val="27561113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23340" y="0"/>
            <a:ext cx="9906000" cy="542993"/>
          </a:xfrm>
          <a:prstGeom prst="rect">
            <a:avLst/>
          </a:prstGeom>
          <a:solidFill>
            <a:schemeClr val="bg2">
              <a:lumMod val="20000"/>
              <a:lumOff val="80000"/>
            </a:schemeClr>
          </a:solidFill>
          <a:ln>
            <a:noFill/>
          </a:ln>
          <a:effec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2900" dirty="0">
                <a:latin typeface="Calibri" charset="0"/>
                <a:cs typeface="+mn-cs"/>
              </a:rPr>
              <a:t>Initial Research P2</a:t>
            </a:r>
            <a:endParaRPr lang="en-US" sz="2900" dirty="0">
              <a:latin typeface="Calibri" charset="0"/>
              <a:cs typeface="+mn-cs"/>
            </a:endParaRPr>
          </a:p>
        </p:txBody>
      </p:sp>
      <p:sp>
        <p:nvSpPr>
          <p:cNvPr id="201733" name="Text Box 5"/>
          <p:cNvSpPr txBox="1">
            <a:spLocks noChangeArrowheads="1"/>
          </p:cNvSpPr>
          <p:nvPr/>
        </p:nvSpPr>
        <p:spPr bwMode="auto">
          <a:xfrm>
            <a:off x="351329" y="542993"/>
            <a:ext cx="9125952" cy="3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Research Planning Chart</a:t>
            </a:r>
            <a:endParaRPr lang="en-US" dirty="0" smtClean="0">
              <a:cs typeface="+mn-cs"/>
            </a:endParaRPr>
          </a:p>
        </p:txBody>
      </p:sp>
      <p:graphicFrame>
        <p:nvGraphicFramePr>
          <p:cNvPr id="201801" name="Group 73"/>
          <p:cNvGraphicFramePr>
            <a:graphicFrameLocks noGrp="1"/>
          </p:cNvGraphicFramePr>
          <p:nvPr>
            <p:ph sz="half" idx="1"/>
            <p:extLst>
              <p:ext uri="{D42A27DB-BD31-4B8C-83A1-F6EECF244321}">
                <p14:modId xmlns:p14="http://schemas.microsoft.com/office/powerpoint/2010/main" val="2752629416"/>
              </p:ext>
            </p:extLst>
          </p:nvPr>
        </p:nvGraphicFramePr>
        <p:xfrm>
          <a:off x="351329" y="870543"/>
          <a:ext cx="4398981" cy="5870743"/>
        </p:xfrm>
        <a:graphic>
          <a:graphicData uri="http://schemas.openxmlformats.org/drawingml/2006/table">
            <a:tbl>
              <a:tblPr/>
              <a:tblGrid>
                <a:gridCol w="1249305"/>
                <a:gridCol w="1682939"/>
                <a:gridCol w="1466737"/>
              </a:tblGrid>
              <a:tr h="579423">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Research</a:t>
                      </a:r>
                      <a:endParaRPr kumimoji="0" lang="en-US" sz="1200" b="1" i="0" u="none" strike="noStrike" cap="none" normalizeH="0" baseline="0">
                        <a:ln>
                          <a:noFill/>
                        </a:ln>
                        <a:solidFill>
                          <a:schemeClr val="tx1"/>
                        </a:solidFill>
                        <a:effectLst/>
                        <a:latin typeface="Arial" charset="0"/>
                        <a:ea typeface="ＭＳ Ｐゴシック" charset="0"/>
                      </a:endParaRPr>
                    </a:p>
                  </a:txBody>
                  <a:tcPr marL="99060" marR="9906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ea typeface="ＭＳ Ｐゴシック" charset="0"/>
                        </a:rPr>
                        <a:t>How?</a:t>
                      </a:r>
                      <a:endParaRPr kumimoji="0" lang="en-US" sz="1200" b="1"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Arial" charset="0"/>
                          <a:ea typeface="ＭＳ Ｐゴシック" charset="0"/>
                        </a:rPr>
                        <a:t>Why?</a:t>
                      </a:r>
                    </a:p>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96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Existing designs</a:t>
                      </a: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(Comparative Shops)</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ＭＳ Ｐゴシック" charset="0"/>
                        </a:rPr>
                        <a:t>For my research I will look at …………….</a:t>
                      </a: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This will help me find out information on …..</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649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Target market (Survey/ Questionnaire)</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GB" sz="1600" b="0" i="0" u="none" strike="noStrike" cap="none" normalizeH="0" baseline="0" dirty="0" smtClean="0">
                          <a:ln>
                            <a:noFill/>
                          </a:ln>
                          <a:solidFill>
                            <a:schemeClr val="tx1"/>
                          </a:solidFill>
                          <a:effectLst/>
                          <a:latin typeface="Arial" charset="0"/>
                          <a:ea typeface="ＭＳ Ｐゴシック" charset="0"/>
                        </a:rPr>
                        <a:t>As part of my research I will carry out …………….</a:t>
                      </a: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This will help me find out…….</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649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The theme</a:t>
                      </a: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(Mood </a:t>
                      </a:r>
                      <a:r>
                        <a:rPr kumimoji="0" lang="en-GB" sz="1600" b="0" i="0" u="none" strike="noStrike" cap="none" normalizeH="0" baseline="0" dirty="0" smtClean="0">
                          <a:ln>
                            <a:noFill/>
                          </a:ln>
                          <a:solidFill>
                            <a:schemeClr val="tx1"/>
                          </a:solidFill>
                          <a:effectLst/>
                          <a:latin typeface="Arial" charset="0"/>
                          <a:ea typeface="ＭＳ Ｐゴシック" charset="0"/>
                        </a:rPr>
                        <a:t>Board)</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GB" sz="1600" b="0" i="0" u="none" strike="noStrike" cap="none" normalizeH="0" baseline="0" dirty="0" smtClean="0">
                          <a:ln>
                            <a:noFill/>
                          </a:ln>
                          <a:solidFill>
                            <a:schemeClr val="tx1"/>
                          </a:solidFill>
                          <a:effectLst/>
                          <a:latin typeface="Arial" charset="0"/>
                          <a:ea typeface="ＭＳ Ｐゴシック" charset="0"/>
                        </a:rPr>
                        <a:t>For my research I will create………….</a:t>
                      </a: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This will help me with inspiration for …….</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649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Product </a:t>
                      </a:r>
                      <a:r>
                        <a:rPr kumimoji="0" lang="en-GB" sz="1600" b="0" i="0" u="none" strike="noStrike" cap="none" normalizeH="0" baseline="0" dirty="0" smtClean="0">
                          <a:ln>
                            <a:noFill/>
                          </a:ln>
                          <a:solidFill>
                            <a:schemeClr val="tx1"/>
                          </a:solidFill>
                          <a:effectLst/>
                          <a:latin typeface="Arial" charset="0"/>
                          <a:ea typeface="ＭＳ Ｐゴシック" charset="0"/>
                        </a:rPr>
                        <a:t>Analysis</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ＭＳ Ｐゴシック" charset="0"/>
                        </a:rPr>
                        <a:t>It will be useful to carry out a  ………..</a:t>
                      </a:r>
                      <a:endParaRPr kumimoji="0" lang="en-GB" sz="1600" b="0" i="0" u="none" strike="noStrike" cap="none" normalizeH="0" baseline="0" dirty="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This will help me understand…….</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99060" marR="9906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1782" name="Text Box 54"/>
          <p:cNvSpPr txBox="1">
            <a:spLocks noChangeArrowheads="1"/>
          </p:cNvSpPr>
          <p:nvPr/>
        </p:nvSpPr>
        <p:spPr bwMode="auto">
          <a:xfrm>
            <a:off x="5170431" y="573313"/>
            <a:ext cx="4735569"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Existing Products … Comparative Shops</a:t>
            </a:r>
            <a:endParaRPr lang="en-US" dirty="0" smtClean="0">
              <a:cs typeface="+mn-cs"/>
            </a:endParaRPr>
          </a:p>
        </p:txBody>
      </p:sp>
      <p:graphicFrame>
        <p:nvGraphicFramePr>
          <p:cNvPr id="201846" name="Group 118"/>
          <p:cNvGraphicFramePr>
            <a:graphicFrameLocks noGrp="1"/>
          </p:cNvGraphicFramePr>
          <p:nvPr>
            <p:ph sz="half" idx="2"/>
            <p:extLst>
              <p:ext uri="{D42A27DB-BD31-4B8C-83A1-F6EECF244321}">
                <p14:modId xmlns:p14="http://schemas.microsoft.com/office/powerpoint/2010/main" val="1388676908"/>
              </p:ext>
            </p:extLst>
          </p:nvPr>
        </p:nvGraphicFramePr>
        <p:xfrm>
          <a:off x="4931354" y="986809"/>
          <a:ext cx="4754761" cy="3664920"/>
        </p:xfrm>
        <a:graphic>
          <a:graphicData uri="http://schemas.openxmlformats.org/drawingml/2006/table">
            <a:tbl>
              <a:tblPr/>
              <a:tblGrid>
                <a:gridCol w="1203975"/>
                <a:gridCol w="1072033"/>
                <a:gridCol w="1616297"/>
                <a:gridCol w="862456"/>
              </a:tblGrid>
              <a:tr h="463671">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ea typeface="ＭＳ Ｐゴシック" charset="0"/>
                        </a:rPr>
                        <a:t>Shop</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rPr>
                        <a:t>Image of Product</a:t>
                      </a: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ＭＳ Ｐゴシック" charset="0"/>
                        </a:rPr>
                        <a:t>Features/ Materials</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ＭＳ Ｐゴシック" charset="0"/>
                        </a:rPr>
                        <a:t>Cost</a:t>
                      </a: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6">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ea typeface="ＭＳ Ｐゴシック" charset="0"/>
                        </a:rPr>
                        <a:t>EXAMPLE</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ea typeface="ＭＳ Ｐゴシック" charset="0"/>
                        </a:rPr>
                        <a:t>Next </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ea typeface="ＭＳ Ｐゴシック" charset="0"/>
                        </a:rPr>
                        <a:t>Pop Art Clock</a:t>
                      </a:r>
                      <a:endParaRPr kumimoji="0" lang="en-US" sz="1600" b="0" i="1"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ea typeface="ＭＳ Ｐゴシック" charset="0"/>
                        </a:rPr>
                        <a:t>Good quality image of product</a:t>
                      </a:r>
                      <a:endParaRPr kumimoji="0" lang="en-US" sz="1600" b="0" i="1"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1279525" rtl="0" eaLnBrk="1" fontAlgn="base" latinLnBrk="0" hangingPunct="1">
                        <a:lnSpc>
                          <a:spcPct val="100000"/>
                        </a:lnSpc>
                        <a:spcBef>
                          <a:spcPct val="20000"/>
                        </a:spcBef>
                        <a:spcAft>
                          <a:spcPct val="0"/>
                        </a:spcAft>
                        <a:buClrTx/>
                        <a:buSzTx/>
                        <a:buFontTx/>
                        <a:buChar char="-"/>
                        <a:tabLst/>
                      </a:pPr>
                      <a:r>
                        <a:rPr kumimoji="0" lang="en-US" sz="1600" b="0" i="1" u="none" strike="noStrike" cap="none" normalizeH="0" baseline="0" dirty="0" smtClean="0">
                          <a:ln>
                            <a:noFill/>
                          </a:ln>
                          <a:solidFill>
                            <a:schemeClr val="tx1"/>
                          </a:solidFill>
                          <a:effectLst/>
                          <a:latin typeface="Arial" charset="0"/>
                          <a:ea typeface="ＭＳ Ｐゴシック" charset="0"/>
                        </a:rPr>
                        <a:t>Polypropylene</a:t>
                      </a:r>
                    </a:p>
                    <a:p>
                      <a:pPr marL="171450" marR="0" lvl="0" indent="-171450" algn="l" defTabSz="1279525" rtl="0" eaLnBrk="1" fontAlgn="base" latinLnBrk="0" hangingPunct="1">
                        <a:lnSpc>
                          <a:spcPct val="100000"/>
                        </a:lnSpc>
                        <a:spcBef>
                          <a:spcPct val="20000"/>
                        </a:spcBef>
                        <a:spcAft>
                          <a:spcPct val="0"/>
                        </a:spcAft>
                        <a:buClrTx/>
                        <a:buSzTx/>
                        <a:buFontTx/>
                        <a:buChar char="-"/>
                        <a:tabLst/>
                      </a:pPr>
                      <a:r>
                        <a:rPr kumimoji="0" lang="en-US" sz="1600" b="0" i="1" u="none" strike="noStrike" cap="none" normalizeH="0" baseline="0" dirty="0" smtClean="0">
                          <a:ln>
                            <a:noFill/>
                          </a:ln>
                          <a:solidFill>
                            <a:schemeClr val="tx1"/>
                          </a:solidFill>
                          <a:effectLst/>
                          <a:latin typeface="Arial" charset="0"/>
                          <a:ea typeface="ＭＳ Ｐゴシック" charset="0"/>
                        </a:rPr>
                        <a:t>Neutral </a:t>
                      </a:r>
                      <a:r>
                        <a:rPr kumimoji="0" lang="en-US" sz="1600" b="0" i="1" u="none" strike="noStrike" cap="none" normalizeH="0" baseline="0" dirty="0" err="1" smtClean="0">
                          <a:ln>
                            <a:noFill/>
                          </a:ln>
                          <a:solidFill>
                            <a:schemeClr val="tx1"/>
                          </a:solidFill>
                          <a:effectLst/>
                          <a:latin typeface="Arial" charset="0"/>
                          <a:ea typeface="ＭＳ Ｐゴシック" charset="0"/>
                        </a:rPr>
                        <a:t>colour</a:t>
                      </a:r>
                      <a:endParaRPr kumimoji="0" lang="en-US" sz="1600" b="0" i="1"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ea typeface="ＭＳ Ｐゴシック" charset="0"/>
                        </a:rPr>
                        <a:t>Lightweight for hanging </a:t>
                      </a: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0" lang="en-GB" sz="1600" b="0" i="0" u="none" strike="noStrike" cap="none" normalizeH="0" baseline="0" dirty="0" smtClean="0">
                          <a:ln>
                            <a:noFill/>
                          </a:ln>
                          <a:solidFill>
                            <a:schemeClr val="tx1"/>
                          </a:solidFill>
                          <a:effectLst/>
                          <a:latin typeface="Arial" charset="0"/>
                          <a:ea typeface="ＭＳ Ｐゴシック" charset="0"/>
                        </a:rPr>
                        <a:t>     £12.99 </a:t>
                      </a: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716">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charset="0"/>
                      </a:endParaRPr>
                    </a:p>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 Material:</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 How it looks</a:t>
                      </a:r>
                    </a:p>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rPr>
                        <a:t>- A design feature</a:t>
                      </a: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336">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928">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a:txBody>
                  <a:tcPr marL="70757" marR="70757" marT="32650" marB="32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1848" name="Text Box 120"/>
          <p:cNvSpPr txBox="1">
            <a:spLocks noChangeArrowheads="1"/>
          </p:cNvSpPr>
          <p:nvPr/>
        </p:nvSpPr>
        <p:spPr bwMode="auto">
          <a:xfrm>
            <a:off x="4931354" y="5209697"/>
            <a:ext cx="4754761" cy="1546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ts val="0"/>
              </a:spcBef>
              <a:defRPr/>
            </a:pPr>
            <a:r>
              <a:rPr lang="en-US" sz="1600" b="0" dirty="0" smtClean="0">
                <a:cs typeface="+mn-cs"/>
              </a:rPr>
              <a:t>I have found out… .……</a:t>
            </a:r>
          </a:p>
          <a:p>
            <a:pPr marL="256558" indent="-256558">
              <a:spcBef>
                <a:spcPts val="0"/>
              </a:spcBef>
              <a:buFontTx/>
              <a:buChar char="-"/>
              <a:defRPr/>
            </a:pPr>
            <a:r>
              <a:rPr lang="en-US" sz="1600" b="0" i="1" dirty="0" smtClean="0">
                <a:cs typeface="+mn-cs"/>
              </a:rPr>
              <a:t>Information about price range</a:t>
            </a:r>
          </a:p>
          <a:p>
            <a:pPr marL="256558" indent="-256558">
              <a:spcBef>
                <a:spcPts val="0"/>
              </a:spcBef>
              <a:buFontTx/>
              <a:buChar char="-"/>
              <a:defRPr/>
            </a:pPr>
            <a:r>
              <a:rPr lang="en-US" sz="1600" b="0" i="1" dirty="0" smtClean="0">
                <a:cs typeface="+mn-cs"/>
              </a:rPr>
              <a:t>information about materials</a:t>
            </a:r>
          </a:p>
          <a:p>
            <a:pPr marL="256558" indent="-256558">
              <a:spcBef>
                <a:spcPts val="0"/>
              </a:spcBef>
              <a:buFontTx/>
              <a:buChar char="-"/>
              <a:defRPr/>
            </a:pPr>
            <a:r>
              <a:rPr lang="en-US" sz="1600" b="0" i="1" dirty="0" smtClean="0">
                <a:cs typeface="+mn-cs"/>
              </a:rPr>
              <a:t>Information on what type of products are available</a:t>
            </a:r>
          </a:p>
          <a:p>
            <a:pPr marL="256558" indent="-256558">
              <a:spcBef>
                <a:spcPts val="0"/>
              </a:spcBef>
              <a:buFontTx/>
              <a:buChar char="-"/>
              <a:defRPr/>
            </a:pPr>
            <a:r>
              <a:rPr lang="en-US" sz="1600" b="0" dirty="0" smtClean="0">
                <a:cs typeface="+mn-cs"/>
              </a:rPr>
              <a:t>This will help me because …….…</a:t>
            </a:r>
          </a:p>
        </p:txBody>
      </p:sp>
      <p:sp>
        <p:nvSpPr>
          <p:cNvPr id="71" name="Text Box 119"/>
          <p:cNvSpPr txBox="1">
            <a:spLocks noChangeArrowheads="1"/>
          </p:cNvSpPr>
          <p:nvPr/>
        </p:nvSpPr>
        <p:spPr bwMode="auto">
          <a:xfrm>
            <a:off x="4931354" y="4841306"/>
            <a:ext cx="4290881"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Conclusion</a:t>
            </a:r>
            <a:endParaRPr lang="en-US" dirty="0" smtClean="0">
              <a:cs typeface="+mn-cs"/>
            </a:endParaRPr>
          </a:p>
        </p:txBody>
      </p:sp>
    </p:spTree>
    <p:extLst>
      <p:ext uri="{BB962C8B-B14F-4D97-AF65-F5344CB8AC3E}">
        <p14:creationId xmlns:p14="http://schemas.microsoft.com/office/powerpoint/2010/main" val="106789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571" y="110142"/>
            <a:ext cx="9510448" cy="6032422"/>
          </a:xfrm>
          <a:prstGeom prst="rect">
            <a:avLst/>
          </a:prstGeom>
        </p:spPr>
        <p:txBody>
          <a:bodyPr wrap="square">
            <a:spAutoFit/>
          </a:bodyPr>
          <a:lstStyle/>
          <a:p>
            <a:r>
              <a:rPr lang="en-GB" sz="1600" b="1" dirty="0" smtClean="0">
                <a:solidFill>
                  <a:srgbClr val="7030A0"/>
                </a:solidFill>
              </a:rPr>
              <a:t>PAGE 3 – Research &amp; Inspiration </a:t>
            </a:r>
          </a:p>
          <a:p>
            <a:endParaRPr lang="en-GB" sz="1600" b="1" dirty="0" smtClean="0">
              <a:solidFill>
                <a:srgbClr val="7030A0"/>
              </a:solidFill>
            </a:endParaRPr>
          </a:p>
          <a:p>
            <a:pPr>
              <a:defRPr/>
            </a:pPr>
            <a:r>
              <a:rPr lang="en-GB" sz="1600" dirty="0"/>
              <a:t>Use your research planning chart and complete  </a:t>
            </a:r>
            <a:r>
              <a:rPr lang="en-GB" sz="1600" b="1" dirty="0"/>
              <a:t>2-3 pieces</a:t>
            </a:r>
            <a:r>
              <a:rPr lang="en-GB" sz="1600" dirty="0"/>
              <a:t> of </a:t>
            </a:r>
            <a:r>
              <a:rPr lang="en-GB" sz="1600" b="1" dirty="0"/>
              <a:t>research </a:t>
            </a:r>
            <a:r>
              <a:rPr lang="en-GB" sz="1600" dirty="0"/>
              <a:t>to guide you towards your own design ideas. This may include any of the following:  </a:t>
            </a:r>
            <a:endParaRPr lang="en-GB" sz="1600" dirty="0" smtClean="0"/>
          </a:p>
          <a:p>
            <a:pPr>
              <a:defRPr/>
            </a:pPr>
            <a:endParaRPr lang="en-GB" sz="1600" dirty="0"/>
          </a:p>
          <a:p>
            <a:pPr>
              <a:defRPr/>
            </a:pPr>
            <a:r>
              <a:rPr lang="en-GB" sz="1600" b="1" dirty="0"/>
              <a:t>Product Analysis </a:t>
            </a:r>
            <a:r>
              <a:rPr lang="en-GB" sz="1600" dirty="0"/>
              <a:t>of existing products</a:t>
            </a:r>
            <a:r>
              <a:rPr lang="en-GB" sz="1600" b="1" dirty="0"/>
              <a:t> </a:t>
            </a:r>
            <a:r>
              <a:rPr lang="en-GB" sz="1600" dirty="0"/>
              <a:t>to see how other designers have coloured, shaped and styled their products; examine materials, components, techniques and methods of construction used as well as size, price, labelling, quality and other special features..</a:t>
            </a:r>
            <a:r>
              <a:rPr lang="en-GB" sz="1600" b="1" dirty="0"/>
              <a:t> Surveys or Questionnaires </a:t>
            </a:r>
            <a:r>
              <a:rPr lang="en-GB" sz="1600" dirty="0"/>
              <a:t>answered by your likely target group</a:t>
            </a:r>
          </a:p>
          <a:p>
            <a:pPr>
              <a:defRPr/>
            </a:pPr>
            <a:r>
              <a:rPr lang="en-GB" sz="1600" b="1" dirty="0"/>
              <a:t>Mood Boards</a:t>
            </a:r>
            <a:r>
              <a:rPr lang="en-GB" sz="1600" dirty="0"/>
              <a:t> are a visual form of </a:t>
            </a:r>
            <a:r>
              <a:rPr lang="en-GB" sz="1600" b="1" dirty="0"/>
              <a:t>research</a:t>
            </a:r>
            <a:r>
              <a:rPr lang="en-GB" sz="1600" dirty="0"/>
              <a:t> and an inspirational display of images, colours, materials, photos, patterns, textures and text to capture the </a:t>
            </a:r>
            <a:r>
              <a:rPr lang="en-GB" sz="1600" b="1" dirty="0"/>
              <a:t>theme</a:t>
            </a:r>
            <a:r>
              <a:rPr lang="en-GB" sz="1600" dirty="0"/>
              <a:t> or mood of your work as a designer.  It is a way of communicating information to your client and inform and inspire design ideas, sketches and modelling </a:t>
            </a:r>
            <a:endParaRPr lang="en-GB" sz="1600" b="1" dirty="0">
              <a:solidFill>
                <a:srgbClr val="7030A0"/>
              </a:solidFill>
            </a:endParaRPr>
          </a:p>
          <a:p>
            <a:endParaRPr lang="en-GB" sz="1600" dirty="0" smtClean="0">
              <a:solidFill>
                <a:srgbClr val="7030A0"/>
              </a:solidFill>
            </a:endParaRPr>
          </a:p>
          <a:p>
            <a:r>
              <a:rPr lang="en-GB" sz="1600" b="1" dirty="0" smtClean="0">
                <a:solidFill>
                  <a:srgbClr val="7030A0"/>
                </a:solidFill>
              </a:rPr>
              <a:t>PAGE 4 – Research Analysis &amp; Design Specification </a:t>
            </a:r>
          </a:p>
          <a:p>
            <a:endParaRPr lang="en-GB" sz="1600" dirty="0" smtClean="0"/>
          </a:p>
          <a:p>
            <a:pPr>
              <a:defRPr/>
            </a:pPr>
            <a:r>
              <a:rPr lang="en-GB" sz="1600" dirty="0"/>
              <a:t>You have completed your research and presented it – you must now </a:t>
            </a:r>
            <a:r>
              <a:rPr lang="en-GB" sz="1600" b="1" dirty="0"/>
              <a:t>analyse</a:t>
            </a:r>
            <a:r>
              <a:rPr lang="en-GB" sz="1600" dirty="0"/>
              <a:t> it and say what you have found out. </a:t>
            </a:r>
          </a:p>
          <a:p>
            <a:pPr>
              <a:defRPr/>
            </a:pPr>
            <a:r>
              <a:rPr lang="en-GB" sz="1600" dirty="0"/>
              <a:t>Write a paragraph on and include photographs of both the </a:t>
            </a:r>
            <a:r>
              <a:rPr lang="en-GB" sz="1600" b="1" dirty="0"/>
              <a:t>shop/client profile</a:t>
            </a:r>
            <a:r>
              <a:rPr lang="en-GB" sz="1600" dirty="0"/>
              <a:t> as well as your potential </a:t>
            </a:r>
            <a:r>
              <a:rPr lang="en-GB" sz="1600" b="1" dirty="0"/>
              <a:t>customer/user-group profile</a:t>
            </a:r>
            <a:r>
              <a:rPr lang="en-GB" sz="1600" dirty="0"/>
              <a:t>. </a:t>
            </a:r>
          </a:p>
          <a:p>
            <a:pPr>
              <a:defRPr/>
            </a:pPr>
            <a:r>
              <a:rPr lang="en-GB" sz="1600" dirty="0"/>
              <a:t> Your client refers to a shop that will potentially sell your product and customer refers to your target group / people that will potentially buy/use your product</a:t>
            </a:r>
            <a:r>
              <a:rPr lang="en-GB" sz="1600" dirty="0" smtClean="0"/>
              <a:t>.</a:t>
            </a:r>
          </a:p>
          <a:p>
            <a:pPr>
              <a:defRPr/>
            </a:pPr>
            <a:endParaRPr lang="en-GB" sz="1600" dirty="0"/>
          </a:p>
          <a:p>
            <a:pPr>
              <a:defRPr/>
            </a:pPr>
            <a:r>
              <a:rPr lang="en-GB" sz="1600" dirty="0"/>
              <a:t>A </a:t>
            </a:r>
            <a:r>
              <a:rPr lang="en-GB" sz="1600" b="1" dirty="0"/>
              <a:t>Design Specification</a:t>
            </a:r>
            <a:r>
              <a:rPr lang="en-GB" sz="1600" dirty="0"/>
              <a:t> is a list of specific points, originating from the research you’ve carried out. These points will guide and focus your design ideas, ensuring sketches, sampling and modelling are relevant to the design brief and research.  </a:t>
            </a:r>
          </a:p>
          <a:p>
            <a:pPr>
              <a:defRPr/>
            </a:pPr>
            <a:endParaRPr lang="en-GB" dirty="0"/>
          </a:p>
        </p:txBody>
      </p:sp>
    </p:spTree>
    <p:extLst>
      <p:ext uri="{BB962C8B-B14F-4D97-AF65-F5344CB8AC3E}">
        <p14:creationId xmlns:p14="http://schemas.microsoft.com/office/powerpoint/2010/main" val="300877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a:xfrm>
            <a:off x="5120065" y="1"/>
            <a:ext cx="4785935" cy="620259"/>
          </a:xfrm>
          <a:solidFill>
            <a:schemeClr val="bg2">
              <a:lumMod val="20000"/>
              <a:lumOff val="80000"/>
            </a:schemeClr>
          </a:solidFill>
        </p:spPr>
        <p:txBody>
          <a:bodyPr/>
          <a:lstStyle/>
          <a:p>
            <a:pPr algn="r" eaLnBrk="1" hangingPunct="1">
              <a:defRPr/>
            </a:pPr>
            <a:r>
              <a:rPr lang="en-GB" sz="2900" b="1" dirty="0">
                <a:latin typeface="Calibri" charset="0"/>
                <a:cs typeface="+mj-cs"/>
              </a:rPr>
              <a:t>Research &amp; Inspiration P3</a:t>
            </a:r>
            <a:endParaRPr lang="en-US" sz="2900" dirty="0">
              <a:latin typeface="Broadway" charset="0"/>
              <a:cs typeface="+mj-cs"/>
            </a:endParaRPr>
          </a:p>
        </p:txBody>
      </p:sp>
      <p:sp>
        <p:nvSpPr>
          <p:cNvPr id="198661" name="Rectangle 5"/>
          <p:cNvSpPr>
            <a:spLocks noGrp="1" noChangeArrowheads="1"/>
          </p:cNvSpPr>
          <p:nvPr>
            <p:ph type="body" sz="half" idx="1"/>
          </p:nvPr>
        </p:nvSpPr>
        <p:spPr>
          <a:xfrm>
            <a:off x="272710" y="188232"/>
            <a:ext cx="4680290" cy="2571750"/>
          </a:xfrm>
          <a:ln>
            <a:solidFill>
              <a:schemeClr val="tx1"/>
            </a:solidFill>
            <a:miter lim="800000"/>
            <a:headEnd/>
            <a:tailEnd/>
          </a:ln>
        </p:spPr>
        <p:txBody>
          <a:bodyPr/>
          <a:lstStyle/>
          <a:p>
            <a:pPr algn="ctr" eaLnBrk="1" hangingPunct="1">
              <a:buFontTx/>
              <a:buNone/>
              <a:defRPr/>
            </a:pPr>
            <a:endParaRPr lang="en-GB" sz="1500" dirty="0">
              <a:cs typeface="+mn-cs"/>
            </a:endParaRPr>
          </a:p>
          <a:p>
            <a:pPr eaLnBrk="1" hangingPunct="1">
              <a:buFontTx/>
              <a:buNone/>
              <a:defRPr/>
            </a:pPr>
            <a:endParaRPr lang="en-GB" sz="1200" i="1" dirty="0">
              <a:cs typeface="+mn-cs"/>
            </a:endParaRPr>
          </a:p>
          <a:p>
            <a:pPr eaLnBrk="1" hangingPunct="1">
              <a:buFontTx/>
              <a:buNone/>
              <a:defRPr/>
            </a:pPr>
            <a:r>
              <a:rPr lang="en-GB" sz="1600" i="1" dirty="0">
                <a:cs typeface="+mn-cs"/>
              </a:rPr>
              <a:t>EXAMPLE QUESTION - </a:t>
            </a:r>
          </a:p>
          <a:p>
            <a:pPr eaLnBrk="1" hangingPunct="1">
              <a:buFontTx/>
              <a:buNone/>
              <a:defRPr/>
            </a:pPr>
            <a:r>
              <a:rPr lang="en-GB" sz="1600" i="1" dirty="0">
                <a:cs typeface="+mn-cs"/>
              </a:rPr>
              <a:t>What type of style do you prefer for your </a:t>
            </a:r>
            <a:r>
              <a:rPr lang="en-GB" sz="1600" i="1" dirty="0" err="1">
                <a:cs typeface="+mn-cs"/>
              </a:rPr>
              <a:t>homeware</a:t>
            </a:r>
            <a:r>
              <a:rPr lang="en-GB" sz="1600" i="1" dirty="0">
                <a:cs typeface="+mn-cs"/>
              </a:rPr>
              <a:t>? </a:t>
            </a:r>
          </a:p>
          <a:p>
            <a:pPr eaLnBrk="1" hangingPunct="1">
              <a:buFontTx/>
              <a:buNone/>
              <a:defRPr/>
            </a:pPr>
            <a:r>
              <a:rPr lang="en-GB" sz="1600" i="1" dirty="0">
                <a:cs typeface="+mn-cs"/>
              </a:rPr>
              <a:t>A. Bright and colourful, B. Muted colour and textured C Fashionable and fun</a:t>
            </a:r>
            <a:r>
              <a:rPr lang="en-GB" sz="1600" i="1" dirty="0" smtClean="0">
                <a:cs typeface="+mn-cs"/>
              </a:rPr>
              <a:t>.</a:t>
            </a:r>
            <a:endParaRPr lang="en-GB" sz="1600" i="1" dirty="0">
              <a:cs typeface="+mn-cs"/>
            </a:endParaRPr>
          </a:p>
          <a:p>
            <a:pPr eaLnBrk="1" hangingPunct="1">
              <a:buFontTx/>
              <a:buNone/>
              <a:defRPr/>
            </a:pPr>
            <a:r>
              <a:rPr lang="en-GB" sz="1600" i="1" dirty="0">
                <a:cs typeface="+mn-cs"/>
              </a:rPr>
              <a:t>Present your research in some visual graphs such as bar charts, pie charts etc.</a:t>
            </a:r>
          </a:p>
          <a:p>
            <a:pPr eaLnBrk="1" hangingPunct="1">
              <a:buFontTx/>
              <a:buNone/>
              <a:defRPr/>
            </a:pPr>
            <a:endParaRPr lang="en-GB" sz="1500" i="1"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GB" sz="1500" dirty="0">
              <a:cs typeface="+mn-cs"/>
            </a:endParaRPr>
          </a:p>
          <a:p>
            <a:pPr algn="ctr" eaLnBrk="1" hangingPunct="1">
              <a:buFontTx/>
              <a:buNone/>
              <a:defRPr/>
            </a:pPr>
            <a:endParaRPr lang="en-US" sz="1500" dirty="0">
              <a:cs typeface="+mn-cs"/>
            </a:endParaRPr>
          </a:p>
        </p:txBody>
      </p:sp>
      <p:sp>
        <p:nvSpPr>
          <p:cNvPr id="198690" name="Text Box 34"/>
          <p:cNvSpPr txBox="1">
            <a:spLocks noChangeArrowheads="1"/>
          </p:cNvSpPr>
          <p:nvPr/>
        </p:nvSpPr>
        <p:spPr bwMode="auto">
          <a:xfrm>
            <a:off x="5175345" y="754063"/>
            <a:ext cx="4457945" cy="36700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lgn="ctr">
              <a:defRPr/>
            </a:pPr>
            <a:endParaRPr lang="en-GB" b="0" dirty="0" smtClean="0">
              <a:cs typeface="+mn-cs"/>
            </a:endParaRPr>
          </a:p>
          <a:p>
            <a:pPr algn="ctr">
              <a:defRPr/>
            </a:pPr>
            <a:endParaRPr lang="en-GB" b="0" dirty="0" smtClean="0">
              <a:cs typeface="+mn-cs"/>
            </a:endParaRPr>
          </a:p>
          <a:p>
            <a:pPr algn="ctr">
              <a:defRPr/>
            </a:pPr>
            <a:endParaRPr lang="en-GB" b="0" dirty="0" smtClean="0">
              <a:cs typeface="+mn-cs"/>
            </a:endParaRPr>
          </a:p>
          <a:p>
            <a:pPr algn="ctr">
              <a:defRPr/>
            </a:pPr>
            <a:endParaRPr lang="en-GB" b="0" dirty="0" smtClean="0">
              <a:cs typeface="+mn-cs"/>
            </a:endParaRPr>
          </a:p>
          <a:p>
            <a:pPr algn="ctr">
              <a:defRPr/>
            </a:pPr>
            <a:endParaRPr lang="en-GB" b="0" dirty="0" smtClean="0">
              <a:cs typeface="+mn-cs"/>
            </a:endParaRPr>
          </a:p>
          <a:p>
            <a:pPr algn="ctr">
              <a:defRPr/>
            </a:pPr>
            <a:r>
              <a:rPr lang="en-GB" b="0" dirty="0" smtClean="0">
                <a:cs typeface="+mn-cs"/>
              </a:rPr>
              <a:t>Do a collage of images, products and design inspiration in this open space to show the theme/character/mood you would like to base your product on!</a:t>
            </a:r>
          </a:p>
          <a:p>
            <a:pPr algn="ctr">
              <a:defRPr/>
            </a:pPr>
            <a:endParaRPr lang="en-GB" dirty="0" smtClean="0">
              <a:cs typeface="+mn-cs"/>
            </a:endParaRPr>
          </a:p>
          <a:p>
            <a:pPr algn="ctr">
              <a:defRPr/>
            </a:pPr>
            <a:endParaRPr lang="en-GB" dirty="0" smtClean="0">
              <a:cs typeface="+mn-cs"/>
            </a:endParaRPr>
          </a:p>
          <a:p>
            <a:pPr algn="ctr">
              <a:defRPr/>
            </a:pPr>
            <a:endParaRPr lang="en-GB" dirty="0" smtClean="0">
              <a:cs typeface="+mn-cs"/>
            </a:endParaRPr>
          </a:p>
          <a:p>
            <a:pPr algn="ctr">
              <a:defRPr/>
            </a:pPr>
            <a:endParaRPr lang="en-US" dirty="0" smtClean="0">
              <a:cs typeface="+mn-cs"/>
            </a:endParaRPr>
          </a:p>
        </p:txBody>
      </p:sp>
      <p:sp>
        <p:nvSpPr>
          <p:cNvPr id="198691" name="Text Box 35"/>
          <p:cNvSpPr txBox="1">
            <a:spLocks noChangeArrowheads="1"/>
          </p:cNvSpPr>
          <p:nvPr/>
        </p:nvSpPr>
        <p:spPr bwMode="auto">
          <a:xfrm>
            <a:off x="327990" y="240393"/>
            <a:ext cx="4457945"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Questionnaire / Survey / Interview</a:t>
            </a:r>
            <a:endParaRPr lang="en-US" dirty="0" smtClean="0">
              <a:cs typeface="+mn-cs"/>
            </a:endParaRPr>
          </a:p>
        </p:txBody>
      </p:sp>
      <p:sp>
        <p:nvSpPr>
          <p:cNvPr id="198693" name="Text Box 37"/>
          <p:cNvSpPr txBox="1">
            <a:spLocks noChangeArrowheads="1"/>
          </p:cNvSpPr>
          <p:nvPr/>
        </p:nvSpPr>
        <p:spPr bwMode="auto">
          <a:xfrm>
            <a:off x="327990" y="2914196"/>
            <a:ext cx="1838948"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Product Analysis </a:t>
            </a:r>
            <a:endParaRPr lang="en-US" dirty="0" smtClean="0">
              <a:cs typeface="+mn-cs"/>
            </a:endParaRPr>
          </a:p>
        </p:txBody>
      </p:sp>
      <p:sp>
        <p:nvSpPr>
          <p:cNvPr id="14" name="Text Box 35"/>
          <p:cNvSpPr txBox="1">
            <a:spLocks noChangeArrowheads="1"/>
          </p:cNvSpPr>
          <p:nvPr/>
        </p:nvSpPr>
        <p:spPr bwMode="auto">
          <a:xfrm>
            <a:off x="5231853" y="754063"/>
            <a:ext cx="4457945"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dirty="0" smtClean="0">
                <a:cs typeface="+mn-cs"/>
              </a:rPr>
              <a:t>Mood board</a:t>
            </a:r>
          </a:p>
        </p:txBody>
      </p:sp>
      <p:sp>
        <p:nvSpPr>
          <p:cNvPr id="15" name="Text Box 120"/>
          <p:cNvSpPr txBox="1">
            <a:spLocks noChangeArrowheads="1"/>
          </p:cNvSpPr>
          <p:nvPr/>
        </p:nvSpPr>
        <p:spPr bwMode="auto">
          <a:xfrm>
            <a:off x="5175345" y="4521371"/>
            <a:ext cx="4401438" cy="13001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1600" b="0" dirty="0">
              <a:cs typeface="+mn-cs"/>
            </a:endParaRPr>
          </a:p>
          <a:p>
            <a:pPr>
              <a:spcBef>
                <a:spcPct val="50000"/>
              </a:spcBef>
              <a:defRPr/>
            </a:pPr>
            <a:r>
              <a:rPr lang="en-US" sz="1600" b="0" dirty="0">
                <a:cs typeface="+mn-cs"/>
              </a:rPr>
              <a:t>I have found out ………………… by </a:t>
            </a:r>
            <a:r>
              <a:rPr lang="en-US" sz="1600" b="0" dirty="0" smtClean="0">
                <a:cs typeface="+mn-cs"/>
              </a:rPr>
              <a:t>doing a</a:t>
            </a:r>
            <a:r>
              <a:rPr lang="en-US" sz="1600" b="0" dirty="0">
                <a:cs typeface="+mn-cs"/>
              </a:rPr>
              <a:t>………….</a:t>
            </a:r>
          </a:p>
          <a:p>
            <a:pPr>
              <a:spcBef>
                <a:spcPct val="50000"/>
              </a:spcBef>
              <a:defRPr/>
            </a:pPr>
            <a:r>
              <a:rPr lang="en-US" sz="1600" b="0" dirty="0">
                <a:cs typeface="+mn-cs"/>
              </a:rPr>
              <a:t>- Mood board, product analysis, questionnaire</a:t>
            </a:r>
          </a:p>
        </p:txBody>
      </p:sp>
      <p:sp>
        <p:nvSpPr>
          <p:cNvPr id="16" name="Text Box 119"/>
          <p:cNvSpPr txBox="1">
            <a:spLocks noChangeArrowheads="1"/>
          </p:cNvSpPr>
          <p:nvPr/>
        </p:nvSpPr>
        <p:spPr bwMode="auto">
          <a:xfrm>
            <a:off x="5175345" y="4527041"/>
            <a:ext cx="4290880"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Conclusion</a:t>
            </a:r>
            <a:endParaRPr lang="en-US" dirty="0" smtClean="0">
              <a:cs typeface="+mn-cs"/>
            </a:endParaRPr>
          </a:p>
        </p:txBody>
      </p:sp>
      <p:sp>
        <p:nvSpPr>
          <p:cNvPr id="27660" name="Oval 16"/>
          <p:cNvSpPr>
            <a:spLocks noChangeArrowheads="1"/>
          </p:cNvSpPr>
          <p:nvPr/>
        </p:nvSpPr>
        <p:spPr bwMode="auto">
          <a:xfrm>
            <a:off x="1665742" y="4149045"/>
            <a:ext cx="1727162" cy="51480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68415" tIns="34208" rIns="68415" bIns="34208"/>
          <a:lstStyle/>
          <a:p>
            <a:pPr defTabSz="957341"/>
            <a:endParaRPr lang="en-US"/>
          </a:p>
        </p:txBody>
      </p:sp>
      <p:cxnSp>
        <p:nvCxnSpPr>
          <p:cNvPr id="3" name="Straight Arrow Connector 2"/>
          <p:cNvCxnSpPr>
            <a:stCxn id="27660" idx="7"/>
          </p:cNvCxnSpPr>
          <p:nvPr/>
        </p:nvCxnSpPr>
        <p:spPr bwMode="auto">
          <a:xfrm flipV="1">
            <a:off x="3139849" y="3840617"/>
            <a:ext cx="253055" cy="3832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Arrow Connector 4"/>
          <p:cNvCxnSpPr>
            <a:stCxn id="27660" idx="6"/>
          </p:cNvCxnSpPr>
          <p:nvPr/>
        </p:nvCxnSpPr>
        <p:spPr bwMode="auto">
          <a:xfrm>
            <a:off x="3392904" y="4406446"/>
            <a:ext cx="44591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p:cNvCxnSpPr>
            <a:stCxn id="27660" idx="5"/>
          </p:cNvCxnSpPr>
          <p:nvPr/>
        </p:nvCxnSpPr>
        <p:spPr bwMode="auto">
          <a:xfrm>
            <a:off x="3139849" y="4587875"/>
            <a:ext cx="308334" cy="38440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a:stCxn id="27660" idx="4"/>
          </p:cNvCxnSpPr>
          <p:nvPr/>
        </p:nvCxnSpPr>
        <p:spPr bwMode="auto">
          <a:xfrm flipH="1">
            <a:off x="2501069" y="4663849"/>
            <a:ext cx="28254" cy="5658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a:stCxn id="27660" idx="3"/>
          </p:cNvCxnSpPr>
          <p:nvPr/>
        </p:nvCxnSpPr>
        <p:spPr bwMode="auto">
          <a:xfrm flipH="1">
            <a:off x="1498676" y="4587875"/>
            <a:ext cx="420121" cy="2812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flipH="1">
            <a:off x="1164545" y="4406446"/>
            <a:ext cx="44468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a:stCxn id="27660" idx="0"/>
          </p:cNvCxnSpPr>
          <p:nvPr/>
        </p:nvCxnSpPr>
        <p:spPr bwMode="auto">
          <a:xfrm flipV="1">
            <a:off x="2529322" y="3686402"/>
            <a:ext cx="83533" cy="4626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flipH="1" flipV="1">
            <a:off x="1609234" y="3789590"/>
            <a:ext cx="390638" cy="41048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669" name="TextBox 38"/>
          <p:cNvSpPr txBox="1">
            <a:spLocks noChangeArrowheads="1"/>
          </p:cNvSpPr>
          <p:nvPr/>
        </p:nvSpPr>
        <p:spPr bwMode="auto">
          <a:xfrm>
            <a:off x="1052759" y="3532188"/>
            <a:ext cx="1002393"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Function</a:t>
            </a:r>
          </a:p>
        </p:txBody>
      </p:sp>
      <p:sp>
        <p:nvSpPr>
          <p:cNvPr id="27670" name="TextBox 39"/>
          <p:cNvSpPr txBox="1">
            <a:spLocks noChangeArrowheads="1"/>
          </p:cNvSpPr>
          <p:nvPr/>
        </p:nvSpPr>
        <p:spPr bwMode="auto">
          <a:xfrm>
            <a:off x="2055152" y="5229679"/>
            <a:ext cx="1170686"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Ergonomics</a:t>
            </a:r>
          </a:p>
        </p:txBody>
      </p:sp>
      <p:sp>
        <p:nvSpPr>
          <p:cNvPr id="27671" name="TextBox 40"/>
          <p:cNvSpPr txBox="1">
            <a:spLocks noChangeArrowheads="1"/>
          </p:cNvSpPr>
          <p:nvPr/>
        </p:nvSpPr>
        <p:spPr bwMode="auto">
          <a:xfrm>
            <a:off x="3392903" y="4972277"/>
            <a:ext cx="1337753"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Manufacturing</a:t>
            </a:r>
          </a:p>
        </p:txBody>
      </p:sp>
      <p:sp>
        <p:nvSpPr>
          <p:cNvPr id="27672" name="TextBox 41"/>
          <p:cNvSpPr txBox="1">
            <a:spLocks noChangeArrowheads="1"/>
          </p:cNvSpPr>
          <p:nvPr/>
        </p:nvSpPr>
        <p:spPr bwMode="auto">
          <a:xfrm>
            <a:off x="3838821" y="4252232"/>
            <a:ext cx="1002393"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Size</a:t>
            </a:r>
          </a:p>
        </p:txBody>
      </p:sp>
      <p:sp>
        <p:nvSpPr>
          <p:cNvPr id="27673" name="TextBox 42"/>
          <p:cNvSpPr txBox="1">
            <a:spLocks noChangeArrowheads="1"/>
          </p:cNvSpPr>
          <p:nvPr/>
        </p:nvSpPr>
        <p:spPr bwMode="auto">
          <a:xfrm>
            <a:off x="3392903" y="3686402"/>
            <a:ext cx="1002393"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Aesthetics</a:t>
            </a:r>
          </a:p>
        </p:txBody>
      </p:sp>
      <p:sp>
        <p:nvSpPr>
          <p:cNvPr id="27674" name="TextBox 43"/>
          <p:cNvSpPr txBox="1">
            <a:spLocks noChangeArrowheads="1"/>
          </p:cNvSpPr>
          <p:nvPr/>
        </p:nvSpPr>
        <p:spPr bwMode="auto">
          <a:xfrm>
            <a:off x="718628" y="4869089"/>
            <a:ext cx="1225966"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Environment</a:t>
            </a:r>
          </a:p>
        </p:txBody>
      </p:sp>
      <p:sp>
        <p:nvSpPr>
          <p:cNvPr id="27675" name="TextBox 44"/>
          <p:cNvSpPr txBox="1">
            <a:spLocks noChangeArrowheads="1"/>
          </p:cNvSpPr>
          <p:nvPr/>
        </p:nvSpPr>
        <p:spPr bwMode="auto">
          <a:xfrm>
            <a:off x="327990" y="4303259"/>
            <a:ext cx="1003621" cy="4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Health &amp; Safety</a:t>
            </a:r>
          </a:p>
        </p:txBody>
      </p:sp>
      <p:sp>
        <p:nvSpPr>
          <p:cNvPr id="27676" name="TextBox 45"/>
          <p:cNvSpPr txBox="1">
            <a:spLocks noChangeArrowheads="1"/>
          </p:cNvSpPr>
          <p:nvPr/>
        </p:nvSpPr>
        <p:spPr bwMode="auto">
          <a:xfrm>
            <a:off x="2111659" y="3429000"/>
            <a:ext cx="1281244" cy="2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300" b="0"/>
              <a:t>Target Market</a:t>
            </a:r>
          </a:p>
        </p:txBody>
      </p:sp>
      <p:sp>
        <p:nvSpPr>
          <p:cNvPr id="27677" name="TextBox 46"/>
          <p:cNvSpPr txBox="1">
            <a:spLocks noChangeArrowheads="1"/>
          </p:cNvSpPr>
          <p:nvPr/>
        </p:nvSpPr>
        <p:spPr bwMode="auto">
          <a:xfrm>
            <a:off x="245071" y="5863886"/>
            <a:ext cx="9331712" cy="8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defRPr sz="2000" b="1">
                <a:solidFill>
                  <a:schemeClr val="tx1"/>
                </a:solidFill>
                <a:latin typeface="Arial" charset="0"/>
                <a:ea typeface="ＭＳ Ｐゴシック" charset="0"/>
              </a:defRPr>
            </a:lvl6pPr>
            <a:lvl7pPr marL="2971800" indent="-228600" eaLnBrk="0" fontAlgn="base" hangingPunct="0">
              <a:spcBef>
                <a:spcPct val="0"/>
              </a:spcBef>
              <a:spcAft>
                <a:spcPct val="0"/>
              </a:spcAft>
              <a:defRPr sz="2000" b="1">
                <a:solidFill>
                  <a:schemeClr val="tx1"/>
                </a:solidFill>
                <a:latin typeface="Arial" charset="0"/>
                <a:ea typeface="ＭＳ Ｐゴシック" charset="0"/>
              </a:defRPr>
            </a:lvl7pPr>
            <a:lvl8pPr marL="3429000" indent="-228600" eaLnBrk="0" fontAlgn="base" hangingPunct="0">
              <a:spcBef>
                <a:spcPct val="0"/>
              </a:spcBef>
              <a:spcAft>
                <a:spcPct val="0"/>
              </a:spcAft>
              <a:defRPr sz="2000" b="1">
                <a:solidFill>
                  <a:schemeClr val="tx1"/>
                </a:solidFill>
                <a:latin typeface="Arial" charset="0"/>
                <a:ea typeface="ＭＳ Ｐゴシック" charset="0"/>
              </a:defRPr>
            </a:lvl8pPr>
            <a:lvl9pPr marL="3886200" indent="-228600" eaLnBrk="0" fontAlgn="base" hangingPunct="0">
              <a:spcBef>
                <a:spcPct val="0"/>
              </a:spcBef>
              <a:spcAft>
                <a:spcPct val="0"/>
              </a:spcAft>
              <a:defRPr sz="2000" b="1">
                <a:solidFill>
                  <a:schemeClr val="tx1"/>
                </a:solidFill>
                <a:latin typeface="Arial" charset="0"/>
                <a:ea typeface="ＭＳ Ｐゴシック" charset="0"/>
              </a:defRPr>
            </a:lvl9pPr>
          </a:lstStyle>
          <a:p>
            <a:r>
              <a:rPr lang="en-US" sz="1600" b="0" i="1" dirty="0" smtClean="0"/>
              <a:t>Product Analysis - Write </a:t>
            </a:r>
            <a:r>
              <a:rPr lang="en-US" sz="1600" b="0" i="1" dirty="0"/>
              <a:t>a sentence about the product using the headings </a:t>
            </a:r>
            <a:r>
              <a:rPr lang="en-US" sz="1600" b="0" i="1" dirty="0" smtClean="0"/>
              <a:t>If your Product Analysis is very detailed you may wish to present it with photos/ sketches on a separate page. Use this free space for additional mood board or conclusion from survey results. </a:t>
            </a:r>
            <a:endParaRPr lang="en-US" sz="1600" b="0" i="1" dirty="0"/>
          </a:p>
        </p:txBody>
      </p:sp>
    </p:spTree>
    <p:extLst>
      <p:ext uri="{BB962C8B-B14F-4D97-AF65-F5344CB8AC3E}">
        <p14:creationId xmlns:p14="http://schemas.microsoft.com/office/powerpoint/2010/main" val="54956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40" name="Rectangle 12"/>
          <p:cNvSpPr>
            <a:spLocks noGrp="1" noChangeArrowheads="1"/>
          </p:cNvSpPr>
          <p:nvPr>
            <p:ph type="body" sz="half" idx="2"/>
          </p:nvPr>
        </p:nvSpPr>
        <p:spPr>
          <a:xfrm>
            <a:off x="5287131" y="908278"/>
            <a:ext cx="4370728" cy="5657169"/>
          </a:xfrm>
          <a:ln>
            <a:solidFill>
              <a:schemeClr val="tx1"/>
            </a:solidFill>
            <a:miter lim="800000"/>
            <a:headEnd/>
            <a:tailEnd/>
          </a:ln>
        </p:spPr>
        <p:txBody>
          <a:bodyPr>
            <a:normAutofit lnSpcReduction="10000"/>
          </a:bodyPr>
          <a:lstStyle/>
          <a:p>
            <a:pPr algn="ctr" eaLnBrk="1" hangingPunct="1">
              <a:buFontTx/>
              <a:buNone/>
              <a:defRPr/>
            </a:pPr>
            <a:r>
              <a:rPr lang="en-GB" sz="1600" dirty="0">
                <a:cs typeface="+mn-cs"/>
              </a:rPr>
              <a:t>Use this format to write your specification.</a:t>
            </a:r>
          </a:p>
          <a:p>
            <a:pPr eaLnBrk="1" hangingPunct="1">
              <a:buFontTx/>
              <a:buNone/>
              <a:defRPr/>
            </a:pPr>
            <a:r>
              <a:rPr lang="en-GB" sz="1600" dirty="0">
                <a:cs typeface="+mn-cs"/>
              </a:rPr>
              <a:t>Heading …….</a:t>
            </a:r>
          </a:p>
          <a:p>
            <a:pPr algn="ctr" eaLnBrk="1" hangingPunct="1">
              <a:buFontTx/>
              <a:buNone/>
              <a:defRPr/>
            </a:pPr>
            <a:r>
              <a:rPr lang="en-GB" sz="1600" dirty="0">
                <a:cs typeface="+mn-cs"/>
              </a:rPr>
              <a:t>My product must be ____________ because </a:t>
            </a:r>
          </a:p>
          <a:p>
            <a:pPr eaLnBrk="1" hangingPunct="1">
              <a:buFontTx/>
              <a:buNone/>
              <a:defRPr/>
            </a:pPr>
            <a:r>
              <a:rPr lang="en-GB" sz="1600" dirty="0">
                <a:cs typeface="+mn-cs"/>
              </a:rPr>
              <a:t>SIZE</a:t>
            </a:r>
          </a:p>
          <a:p>
            <a:pPr eaLnBrk="1" hangingPunct="1">
              <a:buFontTx/>
              <a:buNone/>
              <a:defRPr/>
            </a:pPr>
            <a:r>
              <a:rPr lang="en-GB" sz="1600" dirty="0">
                <a:cs typeface="+mn-cs"/>
              </a:rPr>
              <a:t>My product must be </a:t>
            </a:r>
            <a:r>
              <a:rPr lang="en-GB" sz="1600" dirty="0">
                <a:solidFill>
                  <a:srgbClr val="FF0000"/>
                </a:solidFill>
                <a:cs typeface="+mn-cs"/>
              </a:rPr>
              <a:t>a minimum length of 400mm</a:t>
            </a:r>
            <a:r>
              <a:rPr lang="en-GB" sz="1600" dirty="0">
                <a:cs typeface="+mn-cs"/>
              </a:rPr>
              <a:t> </a:t>
            </a:r>
            <a:r>
              <a:rPr lang="en-GB" sz="1600" b="1" dirty="0">
                <a:cs typeface="+mn-cs"/>
              </a:rPr>
              <a:t>because</a:t>
            </a:r>
            <a:r>
              <a:rPr lang="en-GB" sz="1600" dirty="0">
                <a:cs typeface="+mn-cs"/>
              </a:rPr>
              <a:t>  that was long enough for everyone to reach their back</a:t>
            </a:r>
          </a:p>
          <a:p>
            <a:pPr eaLnBrk="1" hangingPunct="1">
              <a:buFontTx/>
              <a:buNone/>
              <a:defRPr/>
            </a:pPr>
            <a:endParaRPr lang="en-GB" sz="1600" dirty="0">
              <a:cs typeface="+mn-cs"/>
            </a:endParaRPr>
          </a:p>
          <a:p>
            <a:pPr eaLnBrk="1" hangingPunct="1">
              <a:buFontTx/>
              <a:buNone/>
              <a:defRPr/>
            </a:pPr>
            <a:r>
              <a:rPr lang="en-GB" sz="1600" dirty="0">
                <a:cs typeface="+mn-cs"/>
              </a:rPr>
              <a:t>You should include a point about: </a:t>
            </a:r>
          </a:p>
          <a:p>
            <a:pPr eaLnBrk="1" hangingPunct="1">
              <a:buFontTx/>
              <a:buNone/>
              <a:defRPr/>
            </a:pPr>
            <a:r>
              <a:rPr lang="en-GB" sz="1600" dirty="0">
                <a:cs typeface="+mn-cs"/>
              </a:rPr>
              <a:t>Aesthetics – the way it </a:t>
            </a:r>
            <a:r>
              <a:rPr lang="en-GB" sz="1600" dirty="0" err="1">
                <a:cs typeface="+mn-cs"/>
              </a:rPr>
              <a:t>tooks</a:t>
            </a:r>
            <a:endParaRPr lang="en-GB" sz="1600" dirty="0">
              <a:cs typeface="+mn-cs"/>
            </a:endParaRPr>
          </a:p>
          <a:p>
            <a:pPr eaLnBrk="1" hangingPunct="1">
              <a:buFontTx/>
              <a:buNone/>
              <a:defRPr/>
            </a:pPr>
            <a:r>
              <a:rPr lang="en-GB" sz="1600" dirty="0">
                <a:cs typeface="+mn-cs"/>
              </a:rPr>
              <a:t>Consumer – who will buy it</a:t>
            </a:r>
          </a:p>
          <a:p>
            <a:pPr eaLnBrk="1" hangingPunct="1">
              <a:buFontTx/>
              <a:buNone/>
              <a:defRPr/>
            </a:pPr>
            <a:r>
              <a:rPr lang="en-GB" sz="1600" dirty="0">
                <a:cs typeface="+mn-cs"/>
              </a:rPr>
              <a:t>Size – how big it is</a:t>
            </a:r>
          </a:p>
          <a:p>
            <a:pPr eaLnBrk="1" hangingPunct="1">
              <a:buFontTx/>
              <a:buNone/>
              <a:defRPr/>
            </a:pPr>
            <a:r>
              <a:rPr lang="en-GB" sz="1600" dirty="0">
                <a:cs typeface="+mn-cs"/>
              </a:rPr>
              <a:t>Function – what it will do </a:t>
            </a:r>
          </a:p>
          <a:p>
            <a:pPr eaLnBrk="1" hangingPunct="1">
              <a:buFontTx/>
              <a:buNone/>
              <a:defRPr/>
            </a:pPr>
            <a:r>
              <a:rPr lang="en-GB" sz="1600" dirty="0">
                <a:cs typeface="+mn-cs"/>
              </a:rPr>
              <a:t>Quality- the required finish </a:t>
            </a:r>
          </a:p>
          <a:p>
            <a:pPr eaLnBrk="1" hangingPunct="1">
              <a:buFontTx/>
              <a:buNone/>
              <a:defRPr/>
            </a:pPr>
            <a:r>
              <a:rPr lang="en-GB" sz="1600" dirty="0">
                <a:cs typeface="+mn-cs"/>
              </a:rPr>
              <a:t>Cost – the price range</a:t>
            </a:r>
          </a:p>
          <a:p>
            <a:pPr eaLnBrk="1" hangingPunct="1">
              <a:buFontTx/>
              <a:buNone/>
              <a:defRPr/>
            </a:pPr>
            <a:r>
              <a:rPr lang="en-GB" sz="1600" dirty="0">
                <a:cs typeface="+mn-cs"/>
              </a:rPr>
              <a:t>Environment – the impact on the world</a:t>
            </a:r>
          </a:p>
          <a:p>
            <a:pPr eaLnBrk="1" hangingPunct="1">
              <a:buFontTx/>
              <a:buNone/>
              <a:defRPr/>
            </a:pPr>
            <a:r>
              <a:rPr lang="en-GB" sz="1600" dirty="0">
                <a:cs typeface="+mn-cs"/>
              </a:rPr>
              <a:t>Safety – how to make sure its safe</a:t>
            </a:r>
          </a:p>
          <a:p>
            <a:pPr eaLnBrk="1" hangingPunct="1">
              <a:buFontTx/>
              <a:buNone/>
              <a:defRPr/>
            </a:pPr>
            <a:r>
              <a:rPr lang="en-GB" sz="1600" dirty="0">
                <a:cs typeface="+mn-cs"/>
              </a:rPr>
              <a:t>Materials- what it will be made of</a:t>
            </a:r>
          </a:p>
          <a:p>
            <a:pPr eaLnBrk="1" hangingPunct="1">
              <a:buFontTx/>
              <a:buNone/>
              <a:defRPr/>
            </a:pPr>
            <a:r>
              <a:rPr lang="en-GB" sz="1600" dirty="0">
                <a:cs typeface="+mn-cs"/>
              </a:rPr>
              <a:t>Sustainability – its impact on the environment </a:t>
            </a:r>
            <a:r>
              <a:rPr lang="en-GB" sz="1600" dirty="0" err="1">
                <a:cs typeface="+mn-cs"/>
              </a:rPr>
              <a:t>eg</a:t>
            </a:r>
            <a:r>
              <a:rPr lang="en-GB" sz="1600" dirty="0">
                <a:cs typeface="+mn-cs"/>
              </a:rPr>
              <a:t>. Pollution, waste material, </a:t>
            </a:r>
            <a:r>
              <a:rPr lang="en-GB" sz="1600" dirty="0" smtClean="0">
                <a:cs typeface="+mn-cs"/>
              </a:rPr>
              <a:t>recycling</a:t>
            </a:r>
            <a:endParaRPr lang="en-GB" sz="1600" dirty="0">
              <a:cs typeface="+mn-cs"/>
            </a:endParaRPr>
          </a:p>
          <a:p>
            <a:pPr eaLnBrk="1" hangingPunct="1">
              <a:buFontTx/>
              <a:buNone/>
              <a:defRPr/>
            </a:pPr>
            <a:endParaRPr lang="en-US" sz="1500" dirty="0">
              <a:cs typeface="+mn-cs"/>
            </a:endParaRPr>
          </a:p>
        </p:txBody>
      </p:sp>
      <p:sp>
        <p:nvSpPr>
          <p:cNvPr id="176233" name="Text Box 105"/>
          <p:cNvSpPr txBox="1">
            <a:spLocks noChangeArrowheads="1"/>
          </p:cNvSpPr>
          <p:nvPr/>
        </p:nvSpPr>
        <p:spPr bwMode="auto">
          <a:xfrm>
            <a:off x="0" y="0"/>
            <a:ext cx="9906000" cy="542993"/>
          </a:xfrm>
          <a:prstGeom prst="rect">
            <a:avLst/>
          </a:prstGeom>
          <a:solidFill>
            <a:schemeClr val="bg2">
              <a:lumMod val="20000"/>
              <a:lumOff val="80000"/>
            </a:schemeClr>
          </a:solidFill>
          <a:ln>
            <a:noFill/>
          </a:ln>
          <a:effectLst/>
        </p:spPr>
        <p:txBody>
          <a:bodyPr lIns="95782" tIns="47891" rIns="95782" bIns="47891">
            <a:spAutoFit/>
          </a:bodyPr>
          <a:lstStyle>
            <a:lvl1pPr defTabSz="1279525">
              <a:defRPr>
                <a:solidFill>
                  <a:schemeClr val="tx1"/>
                </a:solidFill>
                <a:latin typeface="Arial" charset="0"/>
                <a:ea typeface="ＭＳ Ｐゴシック" charset="0"/>
              </a:defRPr>
            </a:lvl1pPr>
            <a:lvl2pPr marL="639763" defTabSz="1279525">
              <a:defRPr>
                <a:solidFill>
                  <a:schemeClr val="tx1"/>
                </a:solidFill>
                <a:latin typeface="Arial" charset="0"/>
                <a:ea typeface="ＭＳ Ｐゴシック" charset="0"/>
              </a:defRPr>
            </a:lvl2pPr>
            <a:lvl3pPr marL="1279525" defTabSz="1279525">
              <a:defRPr>
                <a:solidFill>
                  <a:schemeClr val="tx1"/>
                </a:solidFill>
                <a:latin typeface="Arial" charset="0"/>
                <a:ea typeface="ＭＳ Ｐゴシック" charset="0"/>
              </a:defRPr>
            </a:lvl3pPr>
            <a:lvl4pPr marL="1920875" defTabSz="1279525">
              <a:defRPr>
                <a:solidFill>
                  <a:schemeClr val="tx1"/>
                </a:solidFill>
                <a:latin typeface="Arial" charset="0"/>
                <a:ea typeface="ＭＳ Ｐゴシック" charset="0"/>
              </a:defRPr>
            </a:lvl4pPr>
            <a:lvl5pPr marL="2560638" defTabSz="1279525">
              <a:defRPr>
                <a:solidFill>
                  <a:schemeClr val="tx1"/>
                </a:solidFill>
                <a:latin typeface="Arial" charset="0"/>
                <a:ea typeface="ＭＳ Ｐゴシック" charset="0"/>
              </a:defRPr>
            </a:lvl5pPr>
            <a:lvl6pPr marL="3017838" defTabSz="1279525" fontAlgn="base">
              <a:spcBef>
                <a:spcPct val="0"/>
              </a:spcBef>
              <a:spcAft>
                <a:spcPct val="0"/>
              </a:spcAft>
              <a:defRPr>
                <a:solidFill>
                  <a:schemeClr val="tx1"/>
                </a:solidFill>
                <a:latin typeface="Arial" charset="0"/>
                <a:ea typeface="ＭＳ Ｐゴシック" charset="0"/>
              </a:defRPr>
            </a:lvl6pPr>
            <a:lvl7pPr marL="3475038" defTabSz="1279525" fontAlgn="base">
              <a:spcBef>
                <a:spcPct val="0"/>
              </a:spcBef>
              <a:spcAft>
                <a:spcPct val="0"/>
              </a:spcAft>
              <a:defRPr>
                <a:solidFill>
                  <a:schemeClr val="tx1"/>
                </a:solidFill>
                <a:latin typeface="Arial" charset="0"/>
                <a:ea typeface="ＭＳ Ｐゴシック" charset="0"/>
              </a:defRPr>
            </a:lvl7pPr>
            <a:lvl8pPr marL="3932238" defTabSz="1279525" fontAlgn="base">
              <a:spcBef>
                <a:spcPct val="0"/>
              </a:spcBef>
              <a:spcAft>
                <a:spcPct val="0"/>
              </a:spcAft>
              <a:defRPr>
                <a:solidFill>
                  <a:schemeClr val="tx1"/>
                </a:solidFill>
                <a:latin typeface="Arial" charset="0"/>
                <a:ea typeface="ＭＳ Ｐゴシック" charset="0"/>
              </a:defRPr>
            </a:lvl8pPr>
            <a:lvl9pPr marL="4389438" defTabSz="1279525" fontAlgn="base">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GB" sz="2900" dirty="0">
                <a:latin typeface="Calibri" charset="0"/>
                <a:cs typeface="+mn-cs"/>
              </a:rPr>
              <a:t>Research Analysis &amp; Design Specification P4</a:t>
            </a:r>
            <a:endParaRPr lang="en-US" sz="2900" dirty="0">
              <a:latin typeface="Calibri" charset="0"/>
              <a:cs typeface="+mn-cs"/>
            </a:endParaRPr>
          </a:p>
        </p:txBody>
      </p:sp>
      <p:graphicFrame>
        <p:nvGraphicFramePr>
          <p:cNvPr id="176322" name="Group 194"/>
          <p:cNvGraphicFramePr>
            <a:graphicFrameLocks noGrp="1"/>
          </p:cNvGraphicFramePr>
          <p:nvPr>
            <p:ph sz="half" idx="1"/>
          </p:nvPr>
        </p:nvGraphicFramePr>
        <p:xfrm>
          <a:off x="272710" y="857250"/>
          <a:ext cx="4837528" cy="2639445"/>
        </p:xfrm>
        <a:graphic>
          <a:graphicData uri="http://schemas.openxmlformats.org/drawingml/2006/table">
            <a:tbl>
              <a:tblPr/>
              <a:tblGrid>
                <a:gridCol w="988881"/>
                <a:gridCol w="1216138"/>
                <a:gridCol w="1367234"/>
                <a:gridCol w="1265275"/>
              </a:tblGrid>
              <a:tr h="46268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a:ln>
                            <a:noFill/>
                          </a:ln>
                          <a:solidFill>
                            <a:schemeClr val="tx1"/>
                          </a:solidFill>
                          <a:effectLst/>
                          <a:latin typeface="Arial" charset="0"/>
                          <a:ea typeface="ＭＳ Ｐゴシック" charset="0"/>
                        </a:rPr>
                        <a:t>Research</a:t>
                      </a:r>
                      <a:endParaRPr kumimoji="0" lang="en-US" sz="1000" b="1" i="0" u="none" strike="noStrike" cap="none" normalizeH="0" baseline="0">
                        <a:ln>
                          <a:noFill/>
                        </a:ln>
                        <a:solidFill>
                          <a:schemeClr val="tx1"/>
                        </a:solidFill>
                        <a:effectLst/>
                        <a:latin typeface="Arial" charset="0"/>
                        <a:ea typeface="ＭＳ Ｐゴシック" charset="0"/>
                      </a:endParaRPr>
                    </a:p>
                  </a:txBody>
                  <a:tcPr marL="99060" marR="9906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a:ln>
                            <a:noFill/>
                          </a:ln>
                          <a:solidFill>
                            <a:schemeClr val="tx1"/>
                          </a:solidFill>
                          <a:effectLst/>
                          <a:latin typeface="Arial" charset="0"/>
                          <a:ea typeface="ＭＳ Ｐゴシック" charset="0"/>
                        </a:rPr>
                        <a:t>Hoped to find out</a:t>
                      </a:r>
                      <a:endParaRPr kumimoji="0" lang="en-US" sz="1000" b="1" i="0" u="none" strike="noStrike" cap="none" normalizeH="0" baseline="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ea typeface="ＭＳ Ｐゴシック" charset="0"/>
                        </a:rPr>
                        <a:t>Discovered</a:t>
                      </a:r>
                      <a:endParaRPr kumimoji="0" lang="en-US" sz="1000" b="1"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1000" b="1" i="0" u="none" strike="noStrike" cap="none" normalizeH="0" baseline="0">
                          <a:ln>
                            <a:noFill/>
                          </a:ln>
                          <a:solidFill>
                            <a:schemeClr val="tx1"/>
                          </a:solidFill>
                          <a:effectLst/>
                          <a:latin typeface="Arial" charset="0"/>
                          <a:ea typeface="ＭＳ Ｐゴシック" charset="0"/>
                        </a:rPr>
                        <a:t>Design criteria</a:t>
                      </a:r>
                      <a:endParaRPr kumimoji="0" lang="en-US" sz="1000" b="1" i="0" u="none" strike="noStrike" cap="none" normalizeH="0" baseline="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76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ea typeface="ＭＳ Ｐゴシック" charset="0"/>
                        </a:rPr>
                        <a:t>Existing designs</a:t>
                      </a:r>
                    </a:p>
                  </a:txBody>
                  <a:tcPr marL="99060" marR="9906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wanted to know…</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found that…. </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 My product must cost be £10-15 </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6">
                <a:tc>
                  <a:txBody>
                    <a:body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1"/>
                          </a:solidFill>
                          <a:effectLst/>
                          <a:latin typeface="Arial" charset="0"/>
                          <a:ea typeface="ＭＳ Ｐゴシック" charset="0"/>
                        </a:rPr>
                        <a:t>Target market (Survey/ Questionnaire)</a:t>
                      </a:r>
                      <a:endParaRPr kumimoji="0" lang="en-US" sz="9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wanted to know…</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found that…. </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 My product must be small enough to carry</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2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ea typeface="ＭＳ Ｐゴシック" charset="0"/>
                        </a:rPr>
                        <a:t>The theme</a:t>
                      </a:r>
                    </a:p>
                    <a:p>
                      <a:pPr marL="0" marR="0" lvl="0" indent="0" algn="ctr" defTabSz="1279525" rtl="0" eaLnBrk="1" fontAlgn="base" latinLnBrk="0" hangingPunct="1">
                        <a:lnSpc>
                          <a:spcPct val="100000"/>
                        </a:lnSpc>
                        <a:spcBef>
                          <a:spcPct val="2000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charset="0"/>
                          <a:ea typeface="ＭＳ Ｐゴシック" charset="0"/>
                        </a:rPr>
                        <a:t>(Mood Board)</a:t>
                      </a:r>
                      <a:endParaRPr kumimoji="0" lang="en-US" sz="900" b="0" i="0" u="none" strike="noStrike" cap="none" normalizeH="0" baseline="0" dirty="0" smtClean="0">
                        <a:ln>
                          <a:noFill/>
                        </a:ln>
                        <a:solidFill>
                          <a:schemeClr val="tx1"/>
                        </a:solidFill>
                        <a:effectLst/>
                        <a:latin typeface="Arial" charset="0"/>
                        <a:ea typeface="ＭＳ Ｐゴシック" charset="0"/>
                      </a:endParaRPr>
                    </a:p>
                    <a:p>
                      <a:pPr marL="0" marR="0" lvl="0" indent="0" algn="ctr" defTabSz="1279525"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wanted to know…</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found that…. </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 My product must have a Pop Art theme</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684">
                <a:tc>
                  <a:txBody>
                    <a:body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0" lang="en-GB" sz="900" b="0" i="0" u="none" strike="noStrike" cap="none" normalizeH="0" baseline="0" dirty="0" smtClean="0">
                          <a:ln>
                            <a:noFill/>
                          </a:ln>
                          <a:solidFill>
                            <a:schemeClr val="tx1"/>
                          </a:solidFill>
                          <a:effectLst/>
                          <a:latin typeface="Arial" charset="0"/>
                          <a:ea typeface="ＭＳ Ｐゴシック" charset="0"/>
                        </a:rPr>
                        <a:t>Product Analysis</a:t>
                      </a:r>
                      <a:endParaRPr kumimoji="0" lang="en-US" sz="900" b="0" i="0" u="none" strike="noStrike" cap="none" normalizeH="0" baseline="0" dirty="0" smtClean="0">
                        <a:ln>
                          <a:noFill/>
                        </a:ln>
                        <a:solidFill>
                          <a:schemeClr val="tx1"/>
                        </a:solidFill>
                        <a:effectLst/>
                        <a:latin typeface="Arial" charset="0"/>
                        <a:ea typeface="ＭＳ Ｐゴシック" charset="0"/>
                      </a:endParaRPr>
                    </a:p>
                  </a:txBody>
                  <a:tcPr marL="99060" marR="99060"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wanted to know…</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I found that…. </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ＭＳ Ｐゴシック" charset="0"/>
                        </a:rPr>
                        <a:t>- My product must be made from MDF</a:t>
                      </a:r>
                      <a:endParaRPr kumimoji="0" lang="en-US" sz="900" b="0" i="0" u="none" strike="noStrike" cap="none" normalizeH="0" baseline="0" dirty="0">
                        <a:ln>
                          <a:noFill/>
                        </a:ln>
                        <a:solidFill>
                          <a:schemeClr val="tx1"/>
                        </a:solidFill>
                        <a:effectLst/>
                        <a:latin typeface="Arial" charset="0"/>
                        <a:ea typeface="ＭＳ Ｐゴシック" charset="0"/>
                      </a:endParaRPr>
                    </a:p>
                  </a:txBody>
                  <a:tcPr marL="99060" marR="99060"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6312" name="Text Box 184"/>
          <p:cNvSpPr txBox="1">
            <a:spLocks noChangeArrowheads="1"/>
          </p:cNvSpPr>
          <p:nvPr/>
        </p:nvSpPr>
        <p:spPr bwMode="auto">
          <a:xfrm>
            <a:off x="327989" y="548822"/>
            <a:ext cx="4736798"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mtClean="0">
                <a:cs typeface="+mn-cs"/>
              </a:rPr>
              <a:t>Research Analysis</a:t>
            </a:r>
            <a:endParaRPr lang="en-US" smtClean="0">
              <a:cs typeface="+mn-cs"/>
            </a:endParaRPr>
          </a:p>
        </p:txBody>
      </p:sp>
      <p:sp>
        <p:nvSpPr>
          <p:cNvPr id="176313" name="Text Box 185"/>
          <p:cNvSpPr txBox="1">
            <a:spLocks noChangeArrowheads="1"/>
          </p:cNvSpPr>
          <p:nvPr/>
        </p:nvSpPr>
        <p:spPr bwMode="auto">
          <a:xfrm>
            <a:off x="5287131" y="538057"/>
            <a:ext cx="4179094"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Design Specification</a:t>
            </a:r>
            <a:endParaRPr lang="en-US" dirty="0" smtClean="0">
              <a:cs typeface="+mn-cs"/>
            </a:endParaRPr>
          </a:p>
        </p:txBody>
      </p:sp>
      <p:sp>
        <p:nvSpPr>
          <p:cNvPr id="176315" name="Text Box 187"/>
          <p:cNvSpPr txBox="1">
            <a:spLocks noChangeArrowheads="1"/>
          </p:cNvSpPr>
          <p:nvPr/>
        </p:nvSpPr>
        <p:spPr bwMode="auto">
          <a:xfrm>
            <a:off x="216203" y="3429000"/>
            <a:ext cx="4847356"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defRPr/>
            </a:pPr>
            <a:r>
              <a:rPr lang="en-GB" dirty="0" smtClean="0">
                <a:cs typeface="+mn-cs"/>
              </a:rPr>
              <a:t>Conclusion</a:t>
            </a:r>
            <a:endParaRPr lang="en-US" dirty="0" smtClean="0">
              <a:cs typeface="+mn-cs"/>
            </a:endParaRPr>
          </a:p>
        </p:txBody>
      </p:sp>
      <p:sp>
        <p:nvSpPr>
          <p:cNvPr id="176321" name="Text Box 193"/>
          <p:cNvSpPr txBox="1">
            <a:spLocks noChangeArrowheads="1"/>
          </p:cNvSpPr>
          <p:nvPr/>
        </p:nvSpPr>
        <p:spPr bwMode="auto">
          <a:xfrm>
            <a:off x="272710" y="3737429"/>
            <a:ext cx="4792077" cy="53074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0" dirty="0">
                <a:cs typeface="+mn-cs"/>
              </a:rPr>
              <a:t>I carried out the research because I wanted to find out……… </a:t>
            </a:r>
          </a:p>
          <a:p>
            <a:pPr>
              <a:spcBef>
                <a:spcPct val="50000"/>
              </a:spcBef>
              <a:defRPr/>
            </a:pPr>
            <a:r>
              <a:rPr lang="en-US" sz="1200" b="0" dirty="0">
                <a:cs typeface="+mn-cs"/>
              </a:rPr>
              <a:t>I have discovered that……..</a:t>
            </a:r>
          </a:p>
        </p:txBody>
      </p:sp>
      <p:sp>
        <p:nvSpPr>
          <p:cNvPr id="176324" name="Text Box 196"/>
          <p:cNvSpPr txBox="1">
            <a:spLocks noChangeArrowheads="1"/>
          </p:cNvSpPr>
          <p:nvPr/>
        </p:nvSpPr>
        <p:spPr bwMode="auto">
          <a:xfrm>
            <a:off x="272710" y="4303260"/>
            <a:ext cx="1727162" cy="29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mtClean="0">
                <a:cs typeface="+mn-cs"/>
              </a:rPr>
              <a:t>Customer Profile</a:t>
            </a:r>
            <a:endParaRPr lang="en-US" smtClean="0">
              <a:cs typeface="+mn-cs"/>
            </a:endParaRPr>
          </a:p>
        </p:txBody>
      </p:sp>
      <p:sp>
        <p:nvSpPr>
          <p:cNvPr id="176325" name="Text Box 197"/>
          <p:cNvSpPr txBox="1">
            <a:spLocks noChangeArrowheads="1"/>
          </p:cNvSpPr>
          <p:nvPr/>
        </p:nvSpPr>
        <p:spPr bwMode="auto">
          <a:xfrm>
            <a:off x="327989" y="4983479"/>
            <a:ext cx="2229587" cy="15694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300" b="0" dirty="0">
                <a:cs typeface="+mn-cs"/>
              </a:rPr>
              <a:t>My customer is aged…….</a:t>
            </a:r>
          </a:p>
          <a:p>
            <a:pPr>
              <a:spcBef>
                <a:spcPct val="50000"/>
              </a:spcBef>
              <a:defRPr/>
            </a:pPr>
            <a:r>
              <a:rPr lang="en-GB" sz="1300" b="0" dirty="0">
                <a:cs typeface="+mn-cs"/>
              </a:rPr>
              <a:t>My customer is interested in……</a:t>
            </a:r>
          </a:p>
          <a:p>
            <a:pPr>
              <a:spcBef>
                <a:spcPct val="50000"/>
              </a:spcBef>
              <a:defRPr/>
            </a:pPr>
            <a:r>
              <a:rPr lang="en-GB" sz="1300" b="0" dirty="0">
                <a:cs typeface="+mn-cs"/>
              </a:rPr>
              <a:t>My customer  is looking for a product that is……</a:t>
            </a:r>
            <a:r>
              <a:rPr lang="en-GB" sz="1300" b="0" dirty="0" smtClean="0">
                <a:cs typeface="+mn-cs"/>
              </a:rPr>
              <a:t>.</a:t>
            </a:r>
          </a:p>
          <a:p>
            <a:pPr>
              <a:spcBef>
                <a:spcPct val="50000"/>
              </a:spcBef>
              <a:defRPr/>
            </a:pPr>
            <a:endParaRPr lang="en-GB" sz="1300" b="0" dirty="0">
              <a:cs typeface="+mn-cs"/>
            </a:endParaRPr>
          </a:p>
        </p:txBody>
      </p:sp>
      <p:sp>
        <p:nvSpPr>
          <p:cNvPr id="176326" name="Text Box 198"/>
          <p:cNvSpPr txBox="1">
            <a:spLocks noChangeArrowheads="1"/>
          </p:cNvSpPr>
          <p:nvPr/>
        </p:nvSpPr>
        <p:spPr bwMode="auto">
          <a:xfrm>
            <a:off x="2668134" y="4983479"/>
            <a:ext cx="2396653" cy="15694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sz="1300" b="0" dirty="0">
                <a:cs typeface="+mn-cs"/>
              </a:rPr>
              <a:t>My client sells…….</a:t>
            </a:r>
          </a:p>
          <a:p>
            <a:pPr>
              <a:spcBef>
                <a:spcPct val="50000"/>
              </a:spcBef>
              <a:defRPr/>
            </a:pPr>
            <a:r>
              <a:rPr lang="en-GB" sz="1300" b="0" dirty="0">
                <a:cs typeface="+mn-cs"/>
              </a:rPr>
              <a:t>My clients shops are based in …..</a:t>
            </a:r>
          </a:p>
          <a:p>
            <a:pPr>
              <a:spcBef>
                <a:spcPct val="50000"/>
              </a:spcBef>
              <a:defRPr/>
            </a:pPr>
            <a:r>
              <a:rPr lang="en-GB" sz="1300" b="0" dirty="0">
                <a:cs typeface="+mn-cs"/>
              </a:rPr>
              <a:t>My client want to sell products that are</a:t>
            </a:r>
            <a:r>
              <a:rPr lang="en-GB" sz="1300" b="0" dirty="0" smtClean="0">
                <a:cs typeface="+mn-cs"/>
              </a:rPr>
              <a:t>…</a:t>
            </a:r>
          </a:p>
          <a:p>
            <a:pPr>
              <a:spcBef>
                <a:spcPct val="50000"/>
              </a:spcBef>
              <a:defRPr/>
            </a:pPr>
            <a:r>
              <a:rPr lang="en-GB" sz="1300" b="0" dirty="0" smtClean="0">
                <a:cs typeface="+mn-cs"/>
              </a:rPr>
              <a:t>.</a:t>
            </a:r>
            <a:endParaRPr lang="en-GB" sz="1300" b="0" dirty="0">
              <a:cs typeface="+mn-cs"/>
            </a:endParaRPr>
          </a:p>
        </p:txBody>
      </p:sp>
      <p:sp>
        <p:nvSpPr>
          <p:cNvPr id="176327" name="Text Box 199"/>
          <p:cNvSpPr txBox="1">
            <a:spLocks noChangeArrowheads="1"/>
          </p:cNvSpPr>
          <p:nvPr/>
        </p:nvSpPr>
        <p:spPr bwMode="auto">
          <a:xfrm>
            <a:off x="2779921" y="4303260"/>
            <a:ext cx="2283638" cy="34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68415" tIns="34208" rIns="68415" bIns="34208">
            <a:spAutoFit/>
          </a:bodyPr>
          <a:lstStyle>
            <a:lvl1pPr defTabSz="1279525">
              <a:defRPr>
                <a:solidFill>
                  <a:schemeClr val="tx1"/>
                </a:solidFill>
                <a:latin typeface="Arial" charset="0"/>
                <a:ea typeface="ＭＳ Ｐゴシック" charset="0"/>
              </a:defRPr>
            </a:lvl1pPr>
            <a:lvl2pPr defTabSz="1279525">
              <a:defRPr>
                <a:solidFill>
                  <a:schemeClr val="tx1"/>
                </a:solidFill>
                <a:latin typeface="Arial" charset="0"/>
                <a:ea typeface="ＭＳ Ｐゴシック" charset="0"/>
              </a:defRPr>
            </a:lvl2pPr>
            <a:lvl3pPr defTabSz="1279525">
              <a:defRPr>
                <a:solidFill>
                  <a:schemeClr val="tx1"/>
                </a:solidFill>
                <a:latin typeface="Arial" charset="0"/>
                <a:ea typeface="ＭＳ Ｐゴシック" charset="0"/>
              </a:defRPr>
            </a:lvl3pPr>
            <a:lvl4pPr defTabSz="1279525">
              <a:defRPr>
                <a:solidFill>
                  <a:schemeClr val="tx1"/>
                </a:solidFill>
                <a:latin typeface="Arial" charset="0"/>
                <a:ea typeface="ＭＳ Ｐゴシック" charset="0"/>
              </a:defRPr>
            </a:lvl4pPr>
            <a:lvl5pPr defTabSz="1279525">
              <a:defRPr>
                <a:solidFill>
                  <a:schemeClr val="tx1"/>
                </a:solidFill>
                <a:latin typeface="Arial" charset="0"/>
                <a:ea typeface="ＭＳ Ｐゴシック" charset="0"/>
              </a:defRPr>
            </a:lvl5pPr>
            <a:lvl6pPr defTabSz="1279525" fontAlgn="base">
              <a:spcBef>
                <a:spcPct val="0"/>
              </a:spcBef>
              <a:spcAft>
                <a:spcPct val="0"/>
              </a:spcAft>
              <a:defRPr>
                <a:solidFill>
                  <a:schemeClr val="tx1"/>
                </a:solidFill>
                <a:latin typeface="Arial" charset="0"/>
                <a:ea typeface="ＭＳ Ｐゴシック" charset="0"/>
              </a:defRPr>
            </a:lvl6pPr>
            <a:lvl7pPr defTabSz="1279525" fontAlgn="base">
              <a:spcBef>
                <a:spcPct val="0"/>
              </a:spcBef>
              <a:spcAft>
                <a:spcPct val="0"/>
              </a:spcAft>
              <a:defRPr>
                <a:solidFill>
                  <a:schemeClr val="tx1"/>
                </a:solidFill>
                <a:latin typeface="Arial" charset="0"/>
                <a:ea typeface="ＭＳ Ｐゴシック" charset="0"/>
              </a:defRPr>
            </a:lvl7pPr>
            <a:lvl8pPr defTabSz="1279525" fontAlgn="base">
              <a:spcBef>
                <a:spcPct val="0"/>
              </a:spcBef>
              <a:spcAft>
                <a:spcPct val="0"/>
              </a:spcAft>
              <a:defRPr>
                <a:solidFill>
                  <a:schemeClr val="tx1"/>
                </a:solidFill>
                <a:latin typeface="Arial" charset="0"/>
                <a:ea typeface="ＭＳ Ｐゴシック" charset="0"/>
              </a:defRPr>
            </a:lvl8pPr>
            <a:lvl9pPr defTabSz="1279525"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GB" dirty="0" smtClean="0">
                <a:cs typeface="+mn-cs"/>
              </a:rPr>
              <a:t>Company Profile</a:t>
            </a:r>
            <a:endParaRPr lang="en-US" dirty="0" smtClean="0">
              <a:cs typeface="+mn-cs"/>
            </a:endParaRPr>
          </a:p>
        </p:txBody>
      </p:sp>
    </p:spTree>
    <p:extLst>
      <p:ext uri="{BB962C8B-B14F-4D97-AF65-F5344CB8AC3E}">
        <p14:creationId xmlns:p14="http://schemas.microsoft.com/office/powerpoint/2010/main" val="19636753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TotalTime>
  <Words>8485</Words>
  <Application>Microsoft Macintosh PowerPoint</Application>
  <PresentationFormat>A4 Paper (210x297 mm)</PresentationFormat>
  <Paragraphs>1224</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Product Design </vt:lpstr>
      <vt:lpstr>PowerPoint Presentation</vt:lpstr>
      <vt:lpstr>PowerPoint Presentation</vt:lpstr>
      <vt:lpstr>PowerPoint Presentation</vt:lpstr>
      <vt:lpstr>PowerPoint Presentation</vt:lpstr>
      <vt:lpstr>PowerPoint Presentation</vt:lpstr>
      <vt:lpstr>PowerPoint Presentation</vt:lpstr>
      <vt:lpstr>Research &amp; Inspiration P3</vt:lpstr>
      <vt:lpstr>PowerPoint Presentation</vt:lpstr>
      <vt:lpstr>PowerPoint Presentation</vt:lpstr>
      <vt:lpstr>PowerPoint Presentation</vt:lpstr>
      <vt:lpstr>PowerPoint Presentation</vt:lpstr>
      <vt:lpstr>Development - Design Ideas P6, P7, P8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Costing &amp; Manufacturing Specification P16</vt:lpstr>
      <vt:lpstr>Production Record P17</vt:lpstr>
      <vt:lpstr>Photographic evidence of Manufacture P18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Design </dc:title>
  <dc:creator>Thomas Tallis</dc:creator>
  <cp:lastModifiedBy>Thomas Tallis</cp:lastModifiedBy>
  <cp:revision>12</cp:revision>
  <cp:lastPrinted>2015-08-21T16:33:00Z</cp:lastPrinted>
  <dcterms:created xsi:type="dcterms:W3CDTF">2015-05-21T19:15:39Z</dcterms:created>
  <dcterms:modified xsi:type="dcterms:W3CDTF">2015-08-21T16:38:36Z</dcterms:modified>
</cp:coreProperties>
</file>